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49" r:id="rId2"/>
    <p:sldMasterId id="2147483650" r:id="rId3"/>
  </p:sldMasterIdLst>
  <p:notesMasterIdLst>
    <p:notesMasterId r:id="rId52"/>
  </p:notesMasterIdLst>
  <p:handoutMasterIdLst>
    <p:handoutMasterId r:id="rId53"/>
  </p:handoutMasterIdLst>
  <p:sldIdLst>
    <p:sldId id="299" r:id="rId4"/>
    <p:sldId id="307" r:id="rId5"/>
    <p:sldId id="376" r:id="rId6"/>
    <p:sldId id="369" r:id="rId7"/>
    <p:sldId id="370" r:id="rId8"/>
    <p:sldId id="371" r:id="rId9"/>
    <p:sldId id="393" r:id="rId10"/>
    <p:sldId id="339" r:id="rId11"/>
    <p:sldId id="343" r:id="rId12"/>
    <p:sldId id="271" r:id="rId13"/>
    <p:sldId id="352" r:id="rId14"/>
    <p:sldId id="285" r:id="rId15"/>
    <p:sldId id="357" r:id="rId16"/>
    <p:sldId id="286" r:id="rId17"/>
    <p:sldId id="391" r:id="rId18"/>
    <p:sldId id="360" r:id="rId19"/>
    <p:sldId id="287" r:id="rId20"/>
    <p:sldId id="361" r:id="rId21"/>
    <p:sldId id="288" r:id="rId22"/>
    <p:sldId id="366" r:id="rId23"/>
    <p:sldId id="367" r:id="rId24"/>
    <p:sldId id="348" r:id="rId25"/>
    <p:sldId id="351" r:id="rId26"/>
    <p:sldId id="347" r:id="rId27"/>
    <p:sldId id="332" r:id="rId28"/>
    <p:sldId id="333" r:id="rId29"/>
    <p:sldId id="362" r:id="rId30"/>
    <p:sldId id="363" r:id="rId31"/>
    <p:sldId id="390" r:id="rId32"/>
    <p:sldId id="358" r:id="rId33"/>
    <p:sldId id="388" r:id="rId34"/>
    <p:sldId id="387" r:id="rId35"/>
    <p:sldId id="389" r:id="rId36"/>
    <p:sldId id="353" r:id="rId37"/>
    <p:sldId id="354" r:id="rId38"/>
    <p:sldId id="359" r:id="rId39"/>
    <p:sldId id="355" r:id="rId40"/>
    <p:sldId id="356" r:id="rId41"/>
    <p:sldId id="365" r:id="rId42"/>
    <p:sldId id="364" r:id="rId43"/>
    <p:sldId id="349" r:id="rId44"/>
    <p:sldId id="350" r:id="rId45"/>
    <p:sldId id="392" r:id="rId46"/>
    <p:sldId id="368" r:id="rId47"/>
    <p:sldId id="394" r:id="rId48"/>
    <p:sldId id="372" r:id="rId49"/>
    <p:sldId id="384" r:id="rId50"/>
    <p:sldId id="386" r:id="rId51"/>
  </p:sldIdLst>
  <p:sldSz cx="9144000" cy="6858000" type="screen4x3"/>
  <p:notesSz cx="6858000" cy="93138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00"/>
    <a:srgbClr val="FFFF00"/>
    <a:srgbClr val="006600"/>
    <a:srgbClr val="008000"/>
    <a:srgbClr val="FFFF99"/>
    <a:srgbClr val="FF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4" autoAdjust="0"/>
    <p:restoredTop sz="94521" autoAdjust="0"/>
  </p:normalViewPr>
  <p:slideViewPr>
    <p:cSldViewPr>
      <p:cViewPr varScale="1">
        <p:scale>
          <a:sx n="86" d="100"/>
          <a:sy n="86" d="100"/>
        </p:scale>
        <p:origin x="1174" y="38"/>
      </p:cViewPr>
      <p:guideLst>
        <p:guide orient="horz" pos="1872"/>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50" d="100"/>
        <a:sy n="150" d="100"/>
      </p:scale>
      <p:origin x="0" y="0"/>
    </p:cViewPr>
  </p:notesTextViewPr>
  <p:sorterViewPr>
    <p:cViewPr varScale="1">
      <p:scale>
        <a:sx n="100" d="100"/>
        <a:sy n="100" d="100"/>
      </p:scale>
      <p:origin x="0" y="-312"/>
    </p:cViewPr>
  </p:sorterViewPr>
  <p:notesViewPr>
    <p:cSldViewPr>
      <p:cViewPr varScale="1">
        <p:scale>
          <a:sx n="93" d="100"/>
          <a:sy n="93" d="100"/>
        </p:scale>
        <p:origin x="-3540" y="-108"/>
      </p:cViewPr>
      <p:guideLst>
        <p:guide orient="horz" pos="2934"/>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8" Type="http://schemas.openxmlformats.org/officeDocument/2006/relationships/slide" Target="slides/slide30.xml"/><Relationship Id="rId13" Type="http://schemas.openxmlformats.org/officeDocument/2006/relationships/slide" Target="slides/slide35.xml"/><Relationship Id="rId18"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46.xml"/><Relationship Id="rId7" Type="http://schemas.openxmlformats.org/officeDocument/2006/relationships/slide" Target="slides/slide28.xml"/><Relationship Id="rId12" Type="http://schemas.openxmlformats.org/officeDocument/2006/relationships/slide" Target="slides/slide34.xml"/><Relationship Id="rId17" Type="http://schemas.openxmlformats.org/officeDocument/2006/relationships/slide" Target="slides/slide39.xml"/><Relationship Id="rId2" Type="http://schemas.openxmlformats.org/officeDocument/2006/relationships/slide" Target="slides/slide3.xml"/><Relationship Id="rId16" Type="http://schemas.openxmlformats.org/officeDocument/2006/relationships/slide" Target="slides/slide38.xml"/><Relationship Id="rId20" Type="http://schemas.openxmlformats.org/officeDocument/2006/relationships/slide" Target="slides/slide44.xml"/><Relationship Id="rId1" Type="http://schemas.openxmlformats.org/officeDocument/2006/relationships/slide" Target="slides/slide2.xml"/><Relationship Id="rId6" Type="http://schemas.openxmlformats.org/officeDocument/2006/relationships/slide" Target="slides/slide27.xml"/><Relationship Id="rId11" Type="http://schemas.openxmlformats.org/officeDocument/2006/relationships/slide" Target="slides/slide33.xml"/><Relationship Id="rId5" Type="http://schemas.openxmlformats.org/officeDocument/2006/relationships/slide" Target="slides/slide6.xml"/><Relationship Id="rId15" Type="http://schemas.openxmlformats.org/officeDocument/2006/relationships/slide" Target="slides/slide37.xml"/><Relationship Id="rId10" Type="http://schemas.openxmlformats.org/officeDocument/2006/relationships/slide" Target="slides/slide32.xml"/><Relationship Id="rId19" Type="http://schemas.openxmlformats.org/officeDocument/2006/relationships/slide" Target="slides/slide43.xml"/><Relationship Id="rId4" Type="http://schemas.openxmlformats.org/officeDocument/2006/relationships/slide" Target="slides/slide5.xml"/><Relationship Id="rId9" Type="http://schemas.openxmlformats.org/officeDocument/2006/relationships/slide" Target="slides/slide31.xml"/><Relationship Id="rId14" Type="http://schemas.openxmlformats.org/officeDocument/2006/relationships/slide" Target="slides/slide36.xml"/><Relationship Id="rId2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9"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lvl1pPr algn="r" defTabSz="913530">
              <a:defRPr sz="1200">
                <a:latin typeface="Times New Roman" panose="02020603050405020304" pitchFamily="18" charset="0"/>
              </a:defRPr>
            </a:lvl1pPr>
          </a:lstStyle>
          <a:p>
            <a:pPr>
              <a:defRPr/>
            </a:pPr>
            <a:r>
              <a:rPr lang="en-US" smtClean="0"/>
              <a:t>11-Sep-17</a:t>
            </a:r>
            <a:endParaRPr lang="en-US"/>
          </a:p>
        </p:txBody>
      </p:sp>
      <p:sp>
        <p:nvSpPr>
          <p:cNvPr id="244741" name="Rectangle 5"/>
          <p:cNvSpPr>
            <a:spLocks noGrp="1" noChangeArrowheads="1"/>
          </p:cNvSpPr>
          <p:nvPr>
            <p:ph type="sldNum" sz="quarter" idx="3"/>
          </p:nvPr>
        </p:nvSpPr>
        <p:spPr bwMode="auto">
          <a:xfrm>
            <a:off x="3884613"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b" anchorCtr="0" compatLnSpc="1">
            <a:prstTxWarp prst="textNoShape">
              <a:avLst/>
            </a:prstTxWarp>
          </a:bodyPr>
          <a:lstStyle>
            <a:lvl1pPr algn="r" defTabSz="913530">
              <a:defRPr sz="1200">
                <a:latin typeface="Times New Roman" panose="02020603050405020304" pitchFamily="18" charset="0"/>
              </a:defRPr>
            </a:lvl1pPr>
          </a:lstStyle>
          <a:p>
            <a:pPr>
              <a:defRPr/>
            </a:pPr>
            <a:fld id="{6211EBFE-15FD-484A-9F6B-CDC2AE00A55B}" type="slidenum">
              <a:rPr lang="en-US"/>
              <a:pPr>
                <a:defRPr/>
              </a:pPr>
              <a:t>‹#›</a:t>
            </a:fld>
            <a:endParaRPr lang="en-US"/>
          </a:p>
        </p:txBody>
      </p:sp>
      <p:sp>
        <p:nvSpPr>
          <p:cNvPr id="244742" name="Rectangle 6"/>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07" tIns="43704" rIns="87407" bIns="43704" numCol="1" anchor="t" anchorCtr="0" compatLnSpc="1">
            <a:prstTxWarp prst="textNoShape">
              <a:avLst/>
            </a:prstTxWarp>
          </a:bodyPr>
          <a:lstStyle>
            <a:lvl1pPr>
              <a:defRPr sz="1100">
                <a:latin typeface="Times New Roman" panose="02020603050405020304" pitchFamily="18" charset="0"/>
              </a:defRPr>
            </a:lvl1pPr>
          </a:lstStyle>
          <a:p>
            <a:pPr>
              <a:defRPr/>
            </a:pPr>
            <a:r>
              <a:rPr lang="en-US"/>
              <a:t>Lamorinda CERT - Triage For All Ages</a:t>
            </a:r>
          </a:p>
        </p:txBody>
      </p:sp>
      <p:sp>
        <p:nvSpPr>
          <p:cNvPr id="244743" name="Rectangle 7"/>
          <p:cNvSpPr>
            <a:spLocks noGrp="1" noChangeArrowheads="1"/>
          </p:cNvSpPr>
          <p:nvPr>
            <p:ph type="ftr" sz="quarter" idx="2"/>
          </p:nvPr>
        </p:nvSpPr>
        <p:spPr bwMode="auto">
          <a:xfrm>
            <a:off x="0"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07" tIns="43704" rIns="87407" bIns="43704" numCol="1" anchor="b" anchorCtr="0" compatLnSpc="1">
            <a:prstTxWarp prst="textNoShape">
              <a:avLst/>
            </a:prstTxWarp>
          </a:bodyPr>
          <a:lstStyle>
            <a:lvl1pPr>
              <a:defRPr sz="1100">
                <a:latin typeface="Times New Roman" panose="02020603050405020304" pitchFamily="18" charset="0"/>
              </a:defRPr>
            </a:lvl1pPr>
          </a:lstStyle>
          <a:p>
            <a:pPr>
              <a:defRPr/>
            </a:pPr>
            <a:r>
              <a:rPr lang="en-US" smtClean="0"/>
              <a:t>September 2017</a:t>
            </a:r>
            <a:endParaRPr lang="en-US"/>
          </a:p>
        </p:txBody>
      </p:sp>
    </p:spTree>
    <p:extLst>
      <p:ext uri="{BB962C8B-B14F-4D97-AF65-F5344CB8AC3E}">
        <p14:creationId xmlns:p14="http://schemas.microsoft.com/office/powerpoint/2010/main" val="2615080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lvl1pPr defTabSz="913530">
              <a:defRPr sz="1200"/>
            </a:lvl1pPr>
          </a:lstStyle>
          <a:p>
            <a:pPr>
              <a:defRPr/>
            </a:pPr>
            <a:r>
              <a:rPr lang="en-US"/>
              <a:t>Lamorinda CERT - Triage For All Ages</a:t>
            </a:r>
          </a:p>
        </p:txBody>
      </p:sp>
      <p:sp>
        <p:nvSpPr>
          <p:cNvPr id="281603"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lvl1pPr algn="r" defTabSz="913530">
              <a:defRPr sz="1200"/>
            </a:lvl1pPr>
          </a:lstStyle>
          <a:p>
            <a:pPr>
              <a:defRPr/>
            </a:pPr>
            <a:r>
              <a:rPr lang="en-US" smtClean="0"/>
              <a:t>11-Sep-17</a:t>
            </a:r>
            <a:endParaRPr lang="en-US"/>
          </a:p>
        </p:txBody>
      </p:sp>
      <p:sp>
        <p:nvSpPr>
          <p:cNvPr id="4100" name="Rectangle 4"/>
          <p:cNvSpPr>
            <a:spLocks noGrp="1" noRot="1" noChangeAspect="1" noChangeArrowheads="1" noTextEdit="1"/>
          </p:cNvSpPr>
          <p:nvPr>
            <p:ph type="sldImg" idx="2"/>
          </p:nvPr>
        </p:nvSpPr>
        <p:spPr bwMode="auto">
          <a:xfrm>
            <a:off x="1101725" y="698500"/>
            <a:ext cx="4656138" cy="34940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1605" name="Rectangle 5"/>
          <p:cNvSpPr>
            <a:spLocks noGrp="1" noChangeArrowheads="1"/>
          </p:cNvSpPr>
          <p:nvPr>
            <p:ph type="body" sz="quarter" idx="3"/>
          </p:nvPr>
        </p:nvSpPr>
        <p:spPr bwMode="auto">
          <a:xfrm>
            <a:off x="914400" y="4424363"/>
            <a:ext cx="5029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1606" name="Rectangle 6"/>
          <p:cNvSpPr>
            <a:spLocks noGrp="1" noChangeArrowheads="1"/>
          </p:cNvSpPr>
          <p:nvPr>
            <p:ph type="ftr" sz="quarter" idx="4"/>
          </p:nvPr>
        </p:nvSpPr>
        <p:spPr bwMode="auto">
          <a:xfrm>
            <a:off x="0" y="884872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b" anchorCtr="0" compatLnSpc="1">
            <a:prstTxWarp prst="textNoShape">
              <a:avLst/>
            </a:prstTxWarp>
          </a:bodyPr>
          <a:lstStyle>
            <a:lvl1pPr defTabSz="913530">
              <a:defRPr sz="1200"/>
            </a:lvl1pPr>
          </a:lstStyle>
          <a:p>
            <a:pPr>
              <a:defRPr/>
            </a:pPr>
            <a:r>
              <a:rPr lang="en-US" smtClean="0"/>
              <a:t>September 2017</a:t>
            </a:r>
            <a:endParaRPr lang="en-US"/>
          </a:p>
        </p:txBody>
      </p:sp>
      <p:sp>
        <p:nvSpPr>
          <p:cNvPr id="281607" name="Rectangle 7"/>
          <p:cNvSpPr>
            <a:spLocks noGrp="1" noChangeArrowheads="1"/>
          </p:cNvSpPr>
          <p:nvPr>
            <p:ph type="sldNum" sz="quarter" idx="5"/>
          </p:nvPr>
        </p:nvSpPr>
        <p:spPr bwMode="auto">
          <a:xfrm>
            <a:off x="3886200" y="884872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b" anchorCtr="0" compatLnSpc="1">
            <a:prstTxWarp prst="textNoShape">
              <a:avLst/>
            </a:prstTxWarp>
          </a:bodyPr>
          <a:lstStyle>
            <a:lvl1pPr algn="r" defTabSz="913530">
              <a:defRPr sz="1200"/>
            </a:lvl1pPr>
          </a:lstStyle>
          <a:p>
            <a:pPr>
              <a:defRPr/>
            </a:pPr>
            <a:fld id="{31D44830-373F-49E4-8509-88772484FC42}" type="slidenum">
              <a:rPr lang="en-US"/>
              <a:pPr>
                <a:defRPr/>
              </a:pPr>
              <a:t>‹#›</a:t>
            </a:fld>
            <a:endParaRPr lang="en-US"/>
          </a:p>
        </p:txBody>
      </p:sp>
    </p:spTree>
    <p:extLst>
      <p:ext uri="{BB962C8B-B14F-4D97-AF65-F5344CB8AC3E}">
        <p14:creationId xmlns:p14="http://schemas.microsoft.com/office/powerpoint/2010/main" val="204030004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7171"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7172"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7173"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63B10046-C1A0-4D54-846F-0A2210059F04}" type="slidenum">
              <a:rPr lang="en-US" smtClean="0"/>
              <a:pPr/>
              <a:t>0</a:t>
            </a:fld>
            <a:endParaRPr lang="en-US" smtClean="0"/>
          </a:p>
        </p:txBody>
      </p:sp>
      <p:sp>
        <p:nvSpPr>
          <p:cNvPr id="7174" name="Rectangle 7"/>
          <p:cNvSpPr txBox="1">
            <a:spLocks noGrp="1" noChangeArrowheads="1"/>
          </p:cNvSpPr>
          <p:nvPr/>
        </p:nvSpPr>
        <p:spPr bwMode="auto">
          <a:xfrm>
            <a:off x="3884613" y="8848725"/>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6" tIns="48481" rIns="96966" bIns="48481" anchor="b"/>
          <a:lstStyle>
            <a:lvl1pPr defTabSz="1014413">
              <a:defRPr>
                <a:solidFill>
                  <a:schemeClr val="tx1"/>
                </a:solidFill>
                <a:latin typeface="Arial" panose="020B0604020202020204" pitchFamily="34" charset="0"/>
              </a:defRPr>
            </a:lvl1pPr>
            <a:lvl2pPr marL="822325" indent="-317500" defTabSz="1014413">
              <a:defRPr>
                <a:solidFill>
                  <a:schemeClr val="tx1"/>
                </a:solidFill>
                <a:latin typeface="Arial" panose="020B0604020202020204" pitchFamily="34" charset="0"/>
              </a:defRPr>
            </a:lvl2pPr>
            <a:lvl3pPr marL="1263650" indent="-252413" defTabSz="1014413">
              <a:defRPr>
                <a:solidFill>
                  <a:schemeClr val="tx1"/>
                </a:solidFill>
                <a:latin typeface="Arial" panose="020B0604020202020204" pitchFamily="34" charset="0"/>
              </a:defRPr>
            </a:lvl3pPr>
            <a:lvl4pPr marL="1770063" indent="-254000" defTabSz="1014413">
              <a:defRPr>
                <a:solidFill>
                  <a:schemeClr val="tx1"/>
                </a:solidFill>
                <a:latin typeface="Arial" panose="020B0604020202020204" pitchFamily="34" charset="0"/>
              </a:defRPr>
            </a:lvl4pPr>
            <a:lvl5pPr marL="2274888" indent="-252413" defTabSz="1014413">
              <a:defRPr>
                <a:solidFill>
                  <a:schemeClr val="tx1"/>
                </a:solidFill>
                <a:latin typeface="Arial" panose="020B0604020202020204" pitchFamily="34" charset="0"/>
              </a:defRPr>
            </a:lvl5pPr>
            <a:lvl6pPr marL="2732088" indent="-252413" defTabSz="1014413" eaLnBrk="0" fontAlgn="base" hangingPunct="0">
              <a:spcBef>
                <a:spcPct val="0"/>
              </a:spcBef>
              <a:spcAft>
                <a:spcPct val="0"/>
              </a:spcAft>
              <a:defRPr>
                <a:solidFill>
                  <a:schemeClr val="tx1"/>
                </a:solidFill>
                <a:latin typeface="Arial" panose="020B0604020202020204" pitchFamily="34" charset="0"/>
              </a:defRPr>
            </a:lvl6pPr>
            <a:lvl7pPr marL="3189288" indent="-252413" defTabSz="1014413" eaLnBrk="0" fontAlgn="base" hangingPunct="0">
              <a:spcBef>
                <a:spcPct val="0"/>
              </a:spcBef>
              <a:spcAft>
                <a:spcPct val="0"/>
              </a:spcAft>
              <a:defRPr>
                <a:solidFill>
                  <a:schemeClr val="tx1"/>
                </a:solidFill>
                <a:latin typeface="Arial" panose="020B0604020202020204" pitchFamily="34" charset="0"/>
              </a:defRPr>
            </a:lvl7pPr>
            <a:lvl8pPr marL="3646488" indent="-252413" defTabSz="1014413" eaLnBrk="0" fontAlgn="base" hangingPunct="0">
              <a:spcBef>
                <a:spcPct val="0"/>
              </a:spcBef>
              <a:spcAft>
                <a:spcPct val="0"/>
              </a:spcAft>
              <a:defRPr>
                <a:solidFill>
                  <a:schemeClr val="tx1"/>
                </a:solidFill>
                <a:latin typeface="Arial" panose="020B0604020202020204" pitchFamily="34" charset="0"/>
              </a:defRPr>
            </a:lvl8pPr>
            <a:lvl9pPr marL="4103688" indent="-252413" defTabSz="1014413" eaLnBrk="0" fontAlgn="base" hangingPunct="0">
              <a:spcBef>
                <a:spcPct val="0"/>
              </a:spcBef>
              <a:spcAft>
                <a:spcPct val="0"/>
              </a:spcAft>
              <a:defRPr>
                <a:solidFill>
                  <a:schemeClr val="tx1"/>
                </a:solidFill>
                <a:latin typeface="Arial" panose="020B0604020202020204" pitchFamily="34" charset="0"/>
              </a:defRPr>
            </a:lvl9pPr>
          </a:lstStyle>
          <a:p>
            <a:pPr algn="r"/>
            <a:fld id="{F8823EEA-1A59-4101-9A61-EB98131D771C}" type="slidenum">
              <a:rPr lang="en-US" sz="1300">
                <a:latin typeface="Times New Roman" panose="02020603050405020304" pitchFamily="18" charset="0"/>
              </a:rPr>
              <a:pPr algn="r"/>
              <a:t>0</a:t>
            </a:fld>
            <a:endParaRPr lang="en-US" sz="1300">
              <a:latin typeface="Times New Roman" panose="02020603050405020304" pitchFamily="18" charset="0"/>
            </a:endParaRPr>
          </a:p>
        </p:txBody>
      </p:sp>
      <p:sp>
        <p:nvSpPr>
          <p:cNvPr id="7175" name="Rectangle 2"/>
          <p:cNvSpPr>
            <a:spLocks noGrp="1" noRot="1" noChangeAspect="1" noChangeArrowheads="1" noTextEdit="1"/>
          </p:cNvSpPr>
          <p:nvPr>
            <p:ph type="sldImg"/>
          </p:nvPr>
        </p:nvSpPr>
        <p:spPr>
          <a:ln/>
        </p:spPr>
      </p:sp>
      <p:sp>
        <p:nvSpPr>
          <p:cNvPr id="7176" name="Rectangle 3"/>
          <p:cNvSpPr>
            <a:spLocks noGrp="1" noChangeArrowheads="1"/>
          </p:cNvSpPr>
          <p:nvPr>
            <p:ph type="body" idx="1"/>
          </p:nvPr>
        </p:nvSpPr>
        <p:spPr>
          <a:xfrm>
            <a:off x="685800" y="4424363"/>
            <a:ext cx="5486400" cy="4191000"/>
          </a:xfrm>
          <a:noFill/>
        </p:spPr>
        <p:txBody>
          <a:bodyPr lIns="96966" tIns="48481" rIns="96966" bIns="48481"/>
          <a:lstStyle/>
          <a:p>
            <a:endParaRPr lang="en-US" smtClean="0"/>
          </a:p>
        </p:txBody>
      </p:sp>
    </p:spTree>
    <p:extLst>
      <p:ext uri="{BB962C8B-B14F-4D97-AF65-F5344CB8AC3E}">
        <p14:creationId xmlns:p14="http://schemas.microsoft.com/office/powerpoint/2010/main" val="181824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smtClean="0"/>
          </a:p>
        </p:txBody>
      </p:sp>
      <p:sp>
        <p:nvSpPr>
          <p:cNvPr id="29700" name="Header Placeholder 3"/>
          <p:cNvSpPr>
            <a:spLocks noGrp="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29701" name="Date Placeholder 4"/>
          <p:cNvSpPr>
            <a:spLocks noGrp="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29702" name="Footer Placeholder 5"/>
          <p:cNvSpPr>
            <a:spLocks noGrp="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29703" name="Slide Number Placeholder 6"/>
          <p:cNvSpPr>
            <a:spLocks noGrp="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0A2823C0-6E8A-402A-A8AE-353BE0D1CE68}" type="slidenum">
              <a:rPr lang="en-US" smtClean="0"/>
              <a:pPr/>
              <a:t>10</a:t>
            </a:fld>
            <a:endParaRPr lang="en-US" smtClean="0"/>
          </a:p>
        </p:txBody>
      </p:sp>
    </p:spTree>
    <p:extLst>
      <p:ext uri="{BB962C8B-B14F-4D97-AF65-F5344CB8AC3E}">
        <p14:creationId xmlns:p14="http://schemas.microsoft.com/office/powerpoint/2010/main" val="367563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smtClean="0"/>
          </a:p>
        </p:txBody>
      </p:sp>
      <p:sp>
        <p:nvSpPr>
          <p:cNvPr id="31748" name="Header Placeholder 3"/>
          <p:cNvSpPr>
            <a:spLocks noGrp="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31749" name="Date Placeholder 4"/>
          <p:cNvSpPr>
            <a:spLocks noGrp="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31750" name="Footer Placeholder 5"/>
          <p:cNvSpPr>
            <a:spLocks noGrp="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31751" name="Slide Number Placeholder 6"/>
          <p:cNvSpPr>
            <a:spLocks noGrp="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C1C2FA93-D2E4-460D-9C2B-D86A50F0B042}" type="slidenum">
              <a:rPr lang="en-US" smtClean="0"/>
              <a:pPr/>
              <a:t>11</a:t>
            </a:fld>
            <a:endParaRPr lang="en-US" smtClean="0"/>
          </a:p>
        </p:txBody>
      </p:sp>
    </p:spTree>
    <p:extLst>
      <p:ext uri="{BB962C8B-B14F-4D97-AF65-F5344CB8AC3E}">
        <p14:creationId xmlns:p14="http://schemas.microsoft.com/office/powerpoint/2010/main" val="5160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smtClean="0"/>
          </a:p>
        </p:txBody>
      </p:sp>
      <p:sp>
        <p:nvSpPr>
          <p:cNvPr id="33796" name="Header Placeholder 3"/>
          <p:cNvSpPr>
            <a:spLocks noGrp="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33797" name="Date Placeholder 4"/>
          <p:cNvSpPr>
            <a:spLocks noGrp="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33798" name="Footer Placeholder 5"/>
          <p:cNvSpPr>
            <a:spLocks noGrp="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33799" name="Slide Number Placeholder 6"/>
          <p:cNvSpPr>
            <a:spLocks noGrp="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D58C3855-3A16-4E6F-AFC0-38C52ADE7B27}" type="slidenum">
              <a:rPr lang="en-US" smtClean="0"/>
              <a:pPr/>
              <a:t>12</a:t>
            </a:fld>
            <a:endParaRPr lang="en-US" smtClean="0"/>
          </a:p>
        </p:txBody>
      </p:sp>
    </p:spTree>
    <p:extLst>
      <p:ext uri="{BB962C8B-B14F-4D97-AF65-F5344CB8AC3E}">
        <p14:creationId xmlns:p14="http://schemas.microsoft.com/office/powerpoint/2010/main" val="256317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35843"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35844"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35845"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486BA9CA-C4FF-4CF6-90F6-49A1F3ECEE5E}" type="slidenum">
              <a:rPr lang="en-US" smtClean="0"/>
              <a:pPr/>
              <a:t>13</a:t>
            </a:fld>
            <a:endParaRPr lang="en-US" smtClean="0"/>
          </a:p>
        </p:txBody>
      </p:sp>
      <p:sp>
        <p:nvSpPr>
          <p:cNvPr id="35846" name="Rectangle 1026"/>
          <p:cNvSpPr>
            <a:spLocks noGrp="1" noRot="1" noChangeAspect="1" noChangeArrowheads="1" noTextEdit="1"/>
          </p:cNvSpPr>
          <p:nvPr>
            <p:ph type="sldImg"/>
          </p:nvPr>
        </p:nvSpPr>
        <p:spPr>
          <a:xfrm>
            <a:off x="1111250" y="704850"/>
            <a:ext cx="4638675" cy="3479800"/>
          </a:xfrm>
          <a:noFill/>
          <a:ln w="12700" cap="flat">
            <a:solidFill>
              <a:schemeClr val="tx1"/>
            </a:solidFill>
          </a:ln>
        </p:spPr>
      </p:sp>
      <p:sp>
        <p:nvSpPr>
          <p:cNvPr id="35847"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73" tIns="44443" rIns="90473" bIns="44443"/>
          <a:lstStyle/>
          <a:p>
            <a:r>
              <a:rPr lang="en-US" smtClean="0"/>
              <a:t>BREATHS – Breaths must be good</a:t>
            </a:r>
          </a:p>
        </p:txBody>
      </p:sp>
    </p:spTree>
    <p:extLst>
      <p:ext uri="{BB962C8B-B14F-4D97-AF65-F5344CB8AC3E}">
        <p14:creationId xmlns:p14="http://schemas.microsoft.com/office/powerpoint/2010/main" val="111446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35843"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35844"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35845"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486BA9CA-C4FF-4CF6-90F6-49A1F3ECEE5E}" type="slidenum">
              <a:rPr lang="en-US" smtClean="0"/>
              <a:pPr/>
              <a:t>14</a:t>
            </a:fld>
            <a:endParaRPr lang="en-US" smtClean="0"/>
          </a:p>
        </p:txBody>
      </p:sp>
      <p:sp>
        <p:nvSpPr>
          <p:cNvPr id="35846" name="Rectangle 1026"/>
          <p:cNvSpPr>
            <a:spLocks noGrp="1" noRot="1" noChangeAspect="1" noChangeArrowheads="1" noTextEdit="1"/>
          </p:cNvSpPr>
          <p:nvPr>
            <p:ph type="sldImg"/>
          </p:nvPr>
        </p:nvSpPr>
        <p:spPr>
          <a:xfrm>
            <a:off x="1111250" y="704850"/>
            <a:ext cx="4638675" cy="3479800"/>
          </a:xfrm>
          <a:noFill/>
          <a:ln w="12700" cap="flat">
            <a:solidFill>
              <a:schemeClr val="tx1"/>
            </a:solidFill>
          </a:ln>
        </p:spPr>
      </p:sp>
      <p:sp>
        <p:nvSpPr>
          <p:cNvPr id="35847"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73" tIns="44443" rIns="90473" bIns="44443"/>
          <a:lstStyle/>
          <a:p>
            <a:r>
              <a:rPr lang="en-US" smtClean="0"/>
              <a:t>BREATHS – Breaths must be good</a:t>
            </a:r>
          </a:p>
        </p:txBody>
      </p:sp>
    </p:spTree>
    <p:extLst>
      <p:ext uri="{BB962C8B-B14F-4D97-AF65-F5344CB8AC3E}">
        <p14:creationId xmlns:p14="http://schemas.microsoft.com/office/powerpoint/2010/main" val="245300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37891"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37892"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37893"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B3542080-61D1-4CDC-8806-B434818FBC74}" type="slidenum">
              <a:rPr lang="en-US" smtClean="0"/>
              <a:pPr/>
              <a:t>15</a:t>
            </a:fld>
            <a:endParaRPr lang="en-US" smtClean="0"/>
          </a:p>
        </p:txBody>
      </p:sp>
      <p:sp>
        <p:nvSpPr>
          <p:cNvPr id="37894" name="Rectangle 1026"/>
          <p:cNvSpPr>
            <a:spLocks noGrp="1" noRot="1" noChangeAspect="1" noChangeArrowheads="1" noTextEdit="1"/>
          </p:cNvSpPr>
          <p:nvPr>
            <p:ph type="sldImg"/>
          </p:nvPr>
        </p:nvSpPr>
        <p:spPr>
          <a:xfrm>
            <a:off x="1111250" y="704850"/>
            <a:ext cx="4638675" cy="3479800"/>
          </a:xfrm>
          <a:noFill/>
          <a:ln w="12700" cap="flat">
            <a:solidFill>
              <a:schemeClr val="tx1"/>
            </a:solidFill>
          </a:ln>
        </p:spPr>
      </p:sp>
      <p:sp>
        <p:nvSpPr>
          <p:cNvPr id="37895"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73" tIns="44443" rIns="90473" bIns="44443"/>
          <a:lstStyle/>
          <a:p>
            <a:r>
              <a:rPr lang="en-US" smtClean="0"/>
              <a:t>BREATHS – Breaths must be good, effective breathing</a:t>
            </a:r>
          </a:p>
          <a:p>
            <a:r>
              <a:rPr lang="en-US" smtClean="0"/>
              <a:t>See chart to follow about normal breathing rates</a:t>
            </a:r>
          </a:p>
        </p:txBody>
      </p:sp>
    </p:spTree>
    <p:extLst>
      <p:ext uri="{BB962C8B-B14F-4D97-AF65-F5344CB8AC3E}">
        <p14:creationId xmlns:p14="http://schemas.microsoft.com/office/powerpoint/2010/main" val="85069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39939"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39940"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39941"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E91C9E4B-A049-4745-8C89-BCA0315C0774}" type="slidenum">
              <a:rPr lang="en-US" smtClean="0"/>
              <a:pPr/>
              <a:t>16</a:t>
            </a:fld>
            <a:endParaRPr lang="en-US" smtClean="0"/>
          </a:p>
        </p:txBody>
      </p:sp>
      <p:sp>
        <p:nvSpPr>
          <p:cNvPr id="39942" name="Rectangle 2"/>
          <p:cNvSpPr>
            <a:spLocks noGrp="1" noRot="1" noChangeAspect="1" noChangeArrowheads="1" noTextEdit="1"/>
          </p:cNvSpPr>
          <p:nvPr>
            <p:ph type="sldImg"/>
          </p:nvPr>
        </p:nvSpPr>
        <p:spPr>
          <a:xfrm>
            <a:off x="1111250" y="704850"/>
            <a:ext cx="4638675" cy="3479800"/>
          </a:xfrm>
          <a:noFill/>
          <a:ln w="12700" cap="flat">
            <a:solidFill>
              <a:schemeClr val="tx1"/>
            </a:solidFill>
          </a:ln>
        </p:spPr>
      </p:sp>
      <p:sp>
        <p:nvSpPr>
          <p:cNvPr id="399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73" tIns="44443" rIns="90473" bIns="44443"/>
          <a:lstStyle/>
          <a:p>
            <a:r>
              <a:rPr lang="en-US" smtClean="0"/>
              <a:t>Check perfusion because adult pulse is frequently hard to find. In children a pulse is much easier to find.</a:t>
            </a:r>
          </a:p>
        </p:txBody>
      </p:sp>
    </p:spTree>
    <p:extLst>
      <p:ext uri="{BB962C8B-B14F-4D97-AF65-F5344CB8AC3E}">
        <p14:creationId xmlns:p14="http://schemas.microsoft.com/office/powerpoint/2010/main" val="3754593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41987"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41988"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41989"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0DEC5DB4-A805-4530-9EFB-DE3B704A9A9B}" type="slidenum">
              <a:rPr lang="en-US" smtClean="0"/>
              <a:pPr/>
              <a:t>17</a:t>
            </a:fld>
            <a:endParaRPr lang="en-US" smtClean="0"/>
          </a:p>
        </p:txBody>
      </p:sp>
      <p:sp>
        <p:nvSpPr>
          <p:cNvPr id="41990" name="Rectangle 2"/>
          <p:cNvSpPr>
            <a:spLocks noGrp="1" noRot="1" noChangeAspect="1" noChangeArrowheads="1" noTextEdit="1"/>
          </p:cNvSpPr>
          <p:nvPr>
            <p:ph type="sldImg"/>
          </p:nvPr>
        </p:nvSpPr>
        <p:spPr>
          <a:xfrm>
            <a:off x="1111250" y="704850"/>
            <a:ext cx="4638675" cy="3479800"/>
          </a:xfrm>
          <a:noFill/>
          <a:ln w="12700" cap="flat">
            <a:solidFill>
              <a:schemeClr val="tx1"/>
            </a:solidFill>
          </a:ln>
        </p:spPr>
      </p:sp>
      <p:sp>
        <p:nvSpPr>
          <p:cNvPr id="419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73" tIns="44443" rIns="90473" bIns="44443"/>
          <a:lstStyle/>
          <a:p>
            <a:endParaRPr lang="en-US" smtClean="0"/>
          </a:p>
        </p:txBody>
      </p:sp>
    </p:spTree>
    <p:extLst>
      <p:ext uri="{BB962C8B-B14F-4D97-AF65-F5344CB8AC3E}">
        <p14:creationId xmlns:p14="http://schemas.microsoft.com/office/powerpoint/2010/main" val="207698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44035"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44036"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44037"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3A8BE92C-96E6-4CFD-8516-42EC585D46AA}" type="slidenum">
              <a:rPr lang="en-US" smtClean="0"/>
              <a:pPr/>
              <a:t>18</a:t>
            </a:fld>
            <a:endParaRPr lang="en-US" smtClean="0"/>
          </a:p>
        </p:txBody>
      </p:sp>
      <p:sp>
        <p:nvSpPr>
          <p:cNvPr id="44038" name="Rectangle 2"/>
          <p:cNvSpPr>
            <a:spLocks noGrp="1" noRot="1" noChangeAspect="1" noChangeArrowheads="1" noTextEdit="1"/>
          </p:cNvSpPr>
          <p:nvPr>
            <p:ph type="sldImg"/>
          </p:nvPr>
        </p:nvSpPr>
        <p:spPr>
          <a:xfrm>
            <a:off x="1111250" y="704850"/>
            <a:ext cx="4638675" cy="3479800"/>
          </a:xfrm>
          <a:noFill/>
          <a:ln w="12700" cap="flat">
            <a:solidFill>
              <a:schemeClr val="tx1"/>
            </a:solidFill>
          </a:ln>
        </p:spPr>
      </p:sp>
      <p:sp>
        <p:nvSpPr>
          <p:cNvPr id="440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73" tIns="44443" rIns="90473" bIns="44443"/>
          <a:lstStyle/>
          <a:p>
            <a:endParaRPr lang="en-US" smtClean="0"/>
          </a:p>
        </p:txBody>
      </p:sp>
    </p:spTree>
    <p:extLst>
      <p:ext uri="{BB962C8B-B14F-4D97-AF65-F5344CB8AC3E}">
        <p14:creationId xmlns:p14="http://schemas.microsoft.com/office/powerpoint/2010/main" val="406343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46083"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46084"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46085"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45C1360E-B080-4CEC-8C6A-8CC8029872A4}" type="slidenum">
              <a:rPr lang="en-US" smtClean="0"/>
              <a:pPr/>
              <a:t>19</a:t>
            </a:fld>
            <a:endParaRPr lang="en-US" smtClean="0"/>
          </a:p>
        </p:txBody>
      </p:sp>
      <p:sp>
        <p:nvSpPr>
          <p:cNvPr id="46086" name="Rectangle 2"/>
          <p:cNvSpPr>
            <a:spLocks noGrp="1" noRot="1" noChangeAspect="1" noChangeArrowheads="1" noTextEdit="1"/>
          </p:cNvSpPr>
          <p:nvPr>
            <p:ph type="sldImg"/>
          </p:nvPr>
        </p:nvSpPr>
        <p:spPr>
          <a:xfrm>
            <a:off x="1111250" y="704850"/>
            <a:ext cx="4638675" cy="3479800"/>
          </a:xfrm>
          <a:noFill/>
          <a:ln w="12700" cap="flat">
            <a:solidFill>
              <a:schemeClr val="tx1"/>
            </a:solidFill>
          </a:ln>
        </p:spPr>
      </p:sp>
      <p:sp>
        <p:nvSpPr>
          <p:cNvPr id="460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73" tIns="44443" rIns="90473" bIns="44443"/>
          <a:lstStyle/>
          <a:p>
            <a:endParaRPr lang="en-US" smtClean="0"/>
          </a:p>
        </p:txBody>
      </p:sp>
    </p:spTree>
    <p:extLst>
      <p:ext uri="{BB962C8B-B14F-4D97-AF65-F5344CB8AC3E}">
        <p14:creationId xmlns:p14="http://schemas.microsoft.com/office/powerpoint/2010/main" val="306248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9219"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9220"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9221"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2A837463-3F0E-4D2A-BE17-918C6F573FEA}" type="slidenum">
              <a:rPr lang="en-US" smtClean="0"/>
              <a:pPr/>
              <a:t>1</a:t>
            </a:fld>
            <a:endParaRPr lang="en-US" smtClean="0"/>
          </a:p>
        </p:txBody>
      </p:sp>
      <p:sp>
        <p:nvSpPr>
          <p:cNvPr id="9222" name="Rectangle 2"/>
          <p:cNvSpPr>
            <a:spLocks noGrp="1" noRot="1" noChangeAspect="1" noChangeArrowheads="1" noTextEdit="1"/>
          </p:cNvSpPr>
          <p:nvPr>
            <p:ph type="sldImg"/>
          </p:nvPr>
        </p:nvSpPr>
        <p:spPr>
          <a:ln/>
        </p:spPr>
      </p:sp>
      <p:sp>
        <p:nvSpPr>
          <p:cNvPr id="9223"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934664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48131"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48132"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48133"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1A0A2E6B-4124-4C27-8F73-0C67F3C9B412}" type="slidenum">
              <a:rPr lang="en-US" smtClean="0"/>
              <a:pPr/>
              <a:t>20</a:t>
            </a:fld>
            <a:endParaRPr lang="en-US" smtClean="0"/>
          </a:p>
        </p:txBody>
      </p:sp>
      <p:sp>
        <p:nvSpPr>
          <p:cNvPr id="48134" name="Rectangle 2"/>
          <p:cNvSpPr>
            <a:spLocks noGrp="1" noRot="1" noChangeAspect="1" noChangeArrowheads="1" noTextEdit="1"/>
          </p:cNvSpPr>
          <p:nvPr>
            <p:ph type="sldImg"/>
          </p:nvPr>
        </p:nvSpPr>
        <p:spPr>
          <a:xfrm>
            <a:off x="1111250" y="704850"/>
            <a:ext cx="4638675" cy="3479800"/>
          </a:xfrm>
          <a:noFill/>
          <a:ln w="12700" cap="flat">
            <a:solidFill>
              <a:schemeClr val="tx1"/>
            </a:solidFill>
          </a:ln>
        </p:spPr>
      </p:sp>
      <p:sp>
        <p:nvSpPr>
          <p:cNvPr id="481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73" tIns="44443" rIns="90473" bIns="44443"/>
          <a:lstStyle/>
          <a:p>
            <a:r>
              <a:rPr lang="en-US" smtClean="0"/>
              <a:t>A, V or appropriate response to mild painful stimuli, such as touching the hand or foot is OK</a:t>
            </a:r>
          </a:p>
          <a:p>
            <a:r>
              <a:rPr lang="en-US" smtClean="0"/>
              <a:t>If you need a sharp painful stimuli to get a reaction or victim is Unresponsive then Fail</a:t>
            </a:r>
          </a:p>
          <a:p>
            <a:endParaRPr lang="en-US" smtClean="0"/>
          </a:p>
        </p:txBody>
      </p:sp>
    </p:spTree>
    <p:extLst>
      <p:ext uri="{BB962C8B-B14F-4D97-AF65-F5344CB8AC3E}">
        <p14:creationId xmlns:p14="http://schemas.microsoft.com/office/powerpoint/2010/main" val="2075644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52227"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52228"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52229"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830B37C7-78F8-4F41-9021-F8F6D4ED1200}" type="slidenum">
              <a:rPr lang="en-US" smtClean="0"/>
              <a:pPr/>
              <a:t>21</a:t>
            </a:fld>
            <a:endParaRPr lang="en-US" smtClean="0"/>
          </a:p>
        </p:txBody>
      </p:sp>
      <p:sp>
        <p:nvSpPr>
          <p:cNvPr id="52230" name="Rectangle 2"/>
          <p:cNvSpPr>
            <a:spLocks noGrp="1" noRot="1" noChangeAspect="1" noChangeArrowheads="1" noTextEdit="1"/>
          </p:cNvSpPr>
          <p:nvPr>
            <p:ph type="sldImg"/>
          </p:nvPr>
        </p:nvSpPr>
        <p:spPr>
          <a:xfrm>
            <a:off x="1111250" y="704850"/>
            <a:ext cx="4638675" cy="3479800"/>
          </a:xfrm>
          <a:ln w="12700" cap="flat">
            <a:solidFill>
              <a:schemeClr val="tx1"/>
            </a:solidFill>
          </a:ln>
        </p:spPr>
      </p:sp>
      <p:sp>
        <p:nvSpPr>
          <p:cNvPr id="52231" name="Rectangle 3"/>
          <p:cNvSpPr>
            <a:spLocks noGrp="1" noChangeArrowheads="1"/>
          </p:cNvSpPr>
          <p:nvPr>
            <p:ph type="body" idx="1"/>
          </p:nvPr>
        </p:nvSpPr>
        <p:spPr>
          <a:noFill/>
        </p:spPr>
        <p:txBody>
          <a:bodyPr lIns="90473" tIns="44443" rIns="90473" bIns="44443"/>
          <a:lstStyle/>
          <a:p>
            <a:endParaRPr lang="en-US" smtClean="0"/>
          </a:p>
        </p:txBody>
      </p:sp>
    </p:spTree>
    <p:extLst>
      <p:ext uri="{BB962C8B-B14F-4D97-AF65-F5344CB8AC3E}">
        <p14:creationId xmlns:p14="http://schemas.microsoft.com/office/powerpoint/2010/main" val="366716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54275"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54276"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54277"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0A9E7593-3A51-4A29-96C3-9BE0DE251160}" type="slidenum">
              <a:rPr lang="en-US" smtClean="0"/>
              <a:pPr/>
              <a:t>22</a:t>
            </a:fld>
            <a:endParaRPr lang="en-US"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97538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56323"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56324"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56325"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4A6E7596-A2BD-4D1B-8ACA-0A9D5F9EEB9A}" type="slidenum">
              <a:rPr lang="en-US" smtClean="0"/>
              <a:pPr/>
              <a:t>23</a:t>
            </a:fld>
            <a:endParaRPr lang="en-US" smtClean="0"/>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916658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58371"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58372"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58373"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8DD981E1-595B-4E88-BBF9-BCDA5BF89997}" type="slidenum">
              <a:rPr lang="en-US" smtClean="0"/>
              <a:pPr/>
              <a:t>24</a:t>
            </a:fld>
            <a:endParaRPr lang="en-US"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020025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60419"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60420"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60421"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19DCAD35-D623-4204-8AA7-7D0DB0569354}" type="slidenum">
              <a:rPr lang="en-US" smtClean="0"/>
              <a:pPr/>
              <a:t>25</a:t>
            </a:fld>
            <a:endParaRPr lang="en-US" smtClean="0"/>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440584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62467"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62468"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62469"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D9031AE3-CC06-4F0C-8D58-A850D713DC25}" type="slidenum">
              <a:rPr lang="en-US" smtClean="0"/>
              <a:pPr/>
              <a:t>26</a:t>
            </a:fld>
            <a:endParaRPr lang="en-US" smtClean="0"/>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xfrm>
            <a:off x="685800" y="4424363"/>
            <a:ext cx="5486400" cy="4191000"/>
          </a:xfrm>
          <a:noFill/>
        </p:spPr>
        <p:txBody>
          <a:bodyPr/>
          <a:lstStyle/>
          <a:p>
            <a:r>
              <a:rPr lang="en-US" dirty="0" smtClean="0"/>
              <a:t>C-ABC = The military frequently use CABC. With the first C standing for catastrophic </a:t>
            </a:r>
            <a:r>
              <a:rPr lang="en-US" dirty="0" err="1" smtClean="0"/>
              <a:t>haemorrhage</a:t>
            </a:r>
            <a:r>
              <a:rPr lang="en-US" dirty="0" smtClean="0"/>
              <a:t>. It is </a:t>
            </a:r>
            <a:r>
              <a:rPr lang="en-US" dirty="0" err="1" smtClean="0"/>
              <a:t>hypothesised</a:t>
            </a:r>
            <a:r>
              <a:rPr lang="en-US" dirty="0" smtClean="0"/>
              <a:t> that major bleeding will kill a casualty before an airway obstruction and with the development of quick and easy to apply </a:t>
            </a:r>
            <a:r>
              <a:rPr lang="en-US" dirty="0" err="1" smtClean="0"/>
              <a:t>haemostatic</a:t>
            </a:r>
            <a:r>
              <a:rPr lang="en-US" dirty="0" smtClean="0"/>
              <a:t> agents controlling blood loss should occur first.</a:t>
            </a:r>
          </a:p>
        </p:txBody>
      </p:sp>
    </p:spTree>
    <p:extLst>
      <p:ext uri="{BB962C8B-B14F-4D97-AF65-F5344CB8AC3E}">
        <p14:creationId xmlns:p14="http://schemas.microsoft.com/office/powerpoint/2010/main" val="2456461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64515"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64516"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64517"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7EEFFC20-48EA-4EEF-A73A-0696B54219D3}" type="slidenum">
              <a:rPr lang="en-US" smtClean="0"/>
              <a:pPr/>
              <a:t>27</a:t>
            </a:fld>
            <a:endParaRPr lang="en-US" smtClean="0"/>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811720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66563"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66564"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66565"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3D4D6CD5-0B12-4573-8B9D-F86735E2B38C}" type="slidenum">
              <a:rPr lang="en-US" smtClean="0"/>
              <a:pPr/>
              <a:t>28</a:t>
            </a:fld>
            <a:endParaRPr lang="en-US" smtClean="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3745756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68611"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68612"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68613"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6C1E8918-19CD-4A78-B39E-7E3435C2E7B6}" type="slidenum">
              <a:rPr lang="en-US" smtClean="0"/>
              <a:pPr/>
              <a:t>29</a:t>
            </a:fld>
            <a:endParaRPr lang="en-US" smtClean="0"/>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68084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11267"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11268"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11269"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14963B25-52DA-49D1-B069-EF4386BEBFA8}" type="slidenum">
              <a:rPr lang="en-US" smtClean="0"/>
              <a:pPr/>
              <a:t>2</a:t>
            </a:fld>
            <a:endParaRPr lang="en-US" smtClean="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3684767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70659"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70660"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70661"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4293920A-5277-4E16-8565-E6F3E3AB0D3C}" type="slidenum">
              <a:rPr lang="en-US" smtClean="0"/>
              <a:pPr/>
              <a:t>30</a:t>
            </a:fld>
            <a:endParaRPr lang="en-US" smtClean="0"/>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4023323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72707"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72708"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72709"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EB6B4CBA-7774-4536-B4CA-3D905B0BCF4F}" type="slidenum">
              <a:rPr lang="en-US" smtClean="0"/>
              <a:pPr/>
              <a:t>31</a:t>
            </a:fld>
            <a:endParaRPr lang="en-US" smtClean="0"/>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xfrm>
            <a:off x="685800" y="4424363"/>
            <a:ext cx="5486400" cy="4191000"/>
          </a:xfrm>
          <a:noFill/>
        </p:spPr>
        <p:txBody>
          <a:bodyPr/>
          <a:lstStyle/>
          <a:p>
            <a:r>
              <a:rPr lang="en-US" smtClean="0">
                <a:solidFill>
                  <a:srgbClr val="000000"/>
                </a:solidFill>
              </a:rPr>
              <a:t>Higher minute volume per body mass</a:t>
            </a:r>
          </a:p>
          <a:p>
            <a:endParaRPr lang="en-US" smtClean="0"/>
          </a:p>
        </p:txBody>
      </p:sp>
    </p:spTree>
    <p:extLst>
      <p:ext uri="{BB962C8B-B14F-4D97-AF65-F5344CB8AC3E}">
        <p14:creationId xmlns:p14="http://schemas.microsoft.com/office/powerpoint/2010/main" val="1144713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74755"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74756"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74757"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5DB39ACF-59E8-48F2-A949-613CF65478A8}" type="slidenum">
              <a:rPr lang="en-US" smtClean="0"/>
              <a:pPr/>
              <a:t>32</a:t>
            </a:fld>
            <a:endParaRPr lang="en-US" smtClean="0"/>
          </a:p>
        </p:txBody>
      </p:sp>
      <p:sp>
        <p:nvSpPr>
          <p:cNvPr id="74758" name="Rectangle 2"/>
          <p:cNvSpPr>
            <a:spLocks noGrp="1" noRot="1" noChangeAspect="1" noChangeArrowheads="1" noTextEdit="1"/>
          </p:cNvSpPr>
          <p:nvPr>
            <p:ph type="sldImg"/>
          </p:nvPr>
        </p:nvSpPr>
        <p:spPr>
          <a:ln/>
        </p:spPr>
      </p:sp>
      <p:sp>
        <p:nvSpPr>
          <p:cNvPr id="74759"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241682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76803"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76804"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76805"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134A1602-2081-4961-A014-6046B8BDCC51}" type="slidenum">
              <a:rPr lang="en-US" smtClean="0"/>
              <a:pPr/>
              <a:t>33</a:t>
            </a:fld>
            <a:endParaRPr lang="en-US" smtClean="0"/>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3342955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78851"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78852"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78853"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B412B2EC-8C3D-4651-B7B4-E0ADC5736368}" type="slidenum">
              <a:rPr lang="en-US" smtClean="0"/>
              <a:pPr/>
              <a:t>34</a:t>
            </a:fld>
            <a:endParaRPr lang="en-US" smtClean="0"/>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42027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80899"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80900"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80901"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2C9A0D2B-90EA-4A16-A476-EE847047359C}" type="slidenum">
              <a:rPr lang="en-US" smtClean="0"/>
              <a:pPr/>
              <a:t>35</a:t>
            </a:fld>
            <a:endParaRPr lang="en-US" smtClean="0"/>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378025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82947"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82948"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82949"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D5AA2066-BC5A-4D2B-93A5-47C931D0B94E}" type="slidenum">
              <a:rPr lang="en-US" smtClean="0"/>
              <a:pPr/>
              <a:t>36</a:t>
            </a:fld>
            <a:endParaRPr lang="en-US" smtClean="0"/>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1702941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84995"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84996"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84997"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EE93A0E5-CB48-4589-B8B1-8A427D1151E6}" type="slidenum">
              <a:rPr lang="en-US" smtClean="0"/>
              <a:pPr/>
              <a:t>37</a:t>
            </a:fld>
            <a:endParaRPr lang="en-US" smtClean="0"/>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4173377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87043"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87044"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87045"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B7AE8E43-41D7-454C-921A-A32E6505CA91}" type="slidenum">
              <a:rPr lang="en-US" smtClean="0"/>
              <a:pPr/>
              <a:t>38</a:t>
            </a:fld>
            <a:endParaRPr lang="en-US" smtClean="0"/>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335429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89091"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89092"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89093"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2CF3E87E-4916-4B67-81FA-0AF2B4766703}" type="slidenum">
              <a:rPr lang="en-US" smtClean="0"/>
              <a:pPr/>
              <a:t>39</a:t>
            </a:fld>
            <a:endParaRPr lang="en-US" smtClean="0"/>
          </a:p>
        </p:txBody>
      </p:sp>
      <p:sp>
        <p:nvSpPr>
          <p:cNvPr id="89094" name="Rectangle 2"/>
          <p:cNvSpPr>
            <a:spLocks noGrp="1" noRot="1" noChangeAspect="1" noChangeArrowheads="1" noTextEdit="1"/>
          </p:cNvSpPr>
          <p:nvPr>
            <p:ph type="sldImg"/>
          </p:nvPr>
        </p:nvSpPr>
        <p:spPr>
          <a:ln/>
        </p:spPr>
      </p:sp>
      <p:sp>
        <p:nvSpPr>
          <p:cNvPr id="89095"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161570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13315"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13316"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13317"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98A8985E-A3E1-437F-B05D-3BF149221A15}" type="slidenum">
              <a:rPr lang="en-US" smtClean="0"/>
              <a:pPr/>
              <a:t>3</a:t>
            </a:fld>
            <a:endParaRPr lang="en-US" smtClean="0"/>
          </a:p>
        </p:txBody>
      </p:sp>
      <p:sp>
        <p:nvSpPr>
          <p:cNvPr id="13318" name="Rectangle 2"/>
          <p:cNvSpPr>
            <a:spLocks noGrp="1" noRot="1" noChangeAspect="1" noChangeArrowheads="1" noTextEdit="1"/>
          </p:cNvSpPr>
          <p:nvPr>
            <p:ph type="sldImg"/>
          </p:nvPr>
        </p:nvSpPr>
        <p:spPr>
          <a:ln/>
        </p:spPr>
      </p:sp>
      <p:sp>
        <p:nvSpPr>
          <p:cNvPr id="13319"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829140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91139"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91140"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91141"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67ABB336-D4F5-4181-8537-8AE30B6DC231}" type="slidenum">
              <a:rPr lang="en-US" smtClean="0"/>
              <a:pPr/>
              <a:t>40</a:t>
            </a:fld>
            <a:endParaRPr lang="en-US" smtClean="0"/>
          </a:p>
        </p:txBody>
      </p:sp>
      <p:sp>
        <p:nvSpPr>
          <p:cNvPr id="91142" name="Rectangle 2"/>
          <p:cNvSpPr>
            <a:spLocks noGrp="1" noRot="1" noChangeAspect="1" noChangeArrowheads="1" noTextEdit="1"/>
          </p:cNvSpPr>
          <p:nvPr>
            <p:ph type="sldImg"/>
          </p:nvPr>
        </p:nvSpPr>
        <p:spPr>
          <a:xfrm>
            <a:off x="1111250" y="704850"/>
            <a:ext cx="4638675" cy="3479800"/>
          </a:xfrm>
          <a:ln w="12700" cap="flat">
            <a:solidFill>
              <a:schemeClr val="tx1"/>
            </a:solidFill>
          </a:ln>
        </p:spPr>
      </p:sp>
      <p:sp>
        <p:nvSpPr>
          <p:cNvPr id="91143" name="Rectangle 3"/>
          <p:cNvSpPr>
            <a:spLocks noGrp="1" noChangeArrowheads="1"/>
          </p:cNvSpPr>
          <p:nvPr>
            <p:ph type="body" idx="1"/>
          </p:nvPr>
        </p:nvSpPr>
        <p:spPr>
          <a:noFill/>
        </p:spPr>
        <p:txBody>
          <a:bodyPr lIns="90473" tIns="44443" rIns="90473" bIns="44443"/>
          <a:lstStyle/>
          <a:p>
            <a:r>
              <a:rPr lang="en-US" smtClean="0"/>
              <a:t>Infants can breathe at higher rates – up to 60 is normal.</a:t>
            </a:r>
          </a:p>
        </p:txBody>
      </p:sp>
    </p:spTree>
    <p:extLst>
      <p:ext uri="{BB962C8B-B14F-4D97-AF65-F5344CB8AC3E}">
        <p14:creationId xmlns:p14="http://schemas.microsoft.com/office/powerpoint/2010/main" val="1947589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93187"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93188"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93189"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99EF93FA-F76D-4A1A-AE24-67FCE86F510B}" type="slidenum">
              <a:rPr lang="en-US" smtClean="0"/>
              <a:pPr/>
              <a:t>41</a:t>
            </a:fld>
            <a:endParaRPr lang="en-US" smtClean="0"/>
          </a:p>
        </p:txBody>
      </p:sp>
      <p:sp>
        <p:nvSpPr>
          <p:cNvPr id="93190" name="Rectangle 2"/>
          <p:cNvSpPr>
            <a:spLocks noGrp="1" noRot="1" noChangeAspect="1" noChangeArrowheads="1" noTextEdit="1"/>
          </p:cNvSpPr>
          <p:nvPr>
            <p:ph type="sldImg"/>
          </p:nvPr>
        </p:nvSpPr>
        <p:spPr>
          <a:xfrm>
            <a:off x="1111250" y="704850"/>
            <a:ext cx="4638675" cy="3479800"/>
          </a:xfrm>
          <a:ln w="12700" cap="flat">
            <a:solidFill>
              <a:schemeClr val="tx1"/>
            </a:solidFill>
          </a:ln>
        </p:spPr>
      </p:sp>
      <p:sp>
        <p:nvSpPr>
          <p:cNvPr id="93191" name="Rectangle 3"/>
          <p:cNvSpPr>
            <a:spLocks noGrp="1" noChangeArrowheads="1"/>
          </p:cNvSpPr>
          <p:nvPr>
            <p:ph type="body" idx="1"/>
          </p:nvPr>
        </p:nvSpPr>
        <p:spPr>
          <a:noFill/>
        </p:spPr>
        <p:txBody>
          <a:bodyPr lIns="90473" tIns="44443" rIns="90473" bIns="44443"/>
          <a:lstStyle/>
          <a:p>
            <a:endParaRPr lang="en-US" smtClean="0"/>
          </a:p>
        </p:txBody>
      </p:sp>
    </p:spTree>
    <p:extLst>
      <p:ext uri="{BB962C8B-B14F-4D97-AF65-F5344CB8AC3E}">
        <p14:creationId xmlns:p14="http://schemas.microsoft.com/office/powerpoint/2010/main" val="2139785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72707"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72708"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72709"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EB6B4CBA-7774-4536-B4CA-3D905B0BCF4F}" type="slidenum">
              <a:rPr lang="en-US" smtClean="0"/>
              <a:pPr/>
              <a:t>42</a:t>
            </a:fld>
            <a:endParaRPr lang="en-US" smtClean="0"/>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xfrm>
            <a:off x="685800" y="4424363"/>
            <a:ext cx="5486400" cy="4191000"/>
          </a:xfrm>
          <a:noFill/>
        </p:spPr>
        <p:txBody>
          <a:bodyPr/>
          <a:lstStyle/>
          <a:p>
            <a:r>
              <a:rPr lang="en-US" smtClean="0">
                <a:solidFill>
                  <a:srgbClr val="000000"/>
                </a:solidFill>
              </a:rPr>
              <a:t>Higher minute volume per body mass</a:t>
            </a:r>
          </a:p>
          <a:p>
            <a:endParaRPr lang="en-US" smtClean="0"/>
          </a:p>
        </p:txBody>
      </p:sp>
    </p:spTree>
    <p:extLst>
      <p:ext uri="{BB962C8B-B14F-4D97-AF65-F5344CB8AC3E}">
        <p14:creationId xmlns:p14="http://schemas.microsoft.com/office/powerpoint/2010/main" val="483943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95235"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95236"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95237"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A89CD4CE-23B3-4EE0-B1C3-921CE25B2568}" type="slidenum">
              <a:rPr lang="en-US" smtClean="0"/>
              <a:pPr/>
              <a:t>43</a:t>
            </a:fld>
            <a:endParaRPr lang="en-US" smtClean="0"/>
          </a:p>
        </p:txBody>
      </p:sp>
      <p:sp>
        <p:nvSpPr>
          <p:cNvPr id="95238" name="Rectangle 2"/>
          <p:cNvSpPr>
            <a:spLocks noGrp="1" noRot="1" noChangeAspect="1" noChangeArrowheads="1" noTextEdit="1"/>
          </p:cNvSpPr>
          <p:nvPr>
            <p:ph type="sldImg"/>
          </p:nvPr>
        </p:nvSpPr>
        <p:spPr>
          <a:ln/>
        </p:spPr>
      </p:sp>
      <p:sp>
        <p:nvSpPr>
          <p:cNvPr id="95239" name="Rectangle 3"/>
          <p:cNvSpPr>
            <a:spLocks noGrp="1" noChangeArrowheads="1"/>
          </p:cNvSpPr>
          <p:nvPr>
            <p:ph type="body" idx="1"/>
          </p:nvPr>
        </p:nvSpPr>
        <p:spPr>
          <a:xfrm>
            <a:off x="685800" y="4424363"/>
            <a:ext cx="5486400" cy="4191000"/>
          </a:xfrm>
          <a:noFill/>
        </p:spPr>
        <p:txBody>
          <a:bodyPr/>
          <a:lstStyle/>
          <a:p>
            <a:r>
              <a:rPr lang="en-US" smtClean="0"/>
              <a:t>Quickly go through the next 6 slides just to show there are many systems, some simple, some complex.</a:t>
            </a:r>
          </a:p>
        </p:txBody>
      </p:sp>
    </p:spTree>
    <p:extLst>
      <p:ext uri="{BB962C8B-B14F-4D97-AF65-F5344CB8AC3E}">
        <p14:creationId xmlns:p14="http://schemas.microsoft.com/office/powerpoint/2010/main" val="2681739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19459"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19460"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19461"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75A1207F-888C-45C0-AB10-1157944F3D78}" type="slidenum">
              <a:rPr lang="en-US" smtClean="0"/>
              <a:pPr/>
              <a:t>45</a:t>
            </a:fld>
            <a:endParaRPr lang="en-US" smtClean="0"/>
          </a:p>
        </p:txBody>
      </p:sp>
      <p:sp>
        <p:nvSpPr>
          <p:cNvPr id="19462" name="Rectangle 2"/>
          <p:cNvSpPr>
            <a:spLocks noGrp="1" noRot="1" noChangeAspect="1" noChangeArrowheads="1" noTextEdit="1"/>
          </p:cNvSpPr>
          <p:nvPr>
            <p:ph type="sldImg"/>
          </p:nvPr>
        </p:nvSpPr>
        <p:spPr>
          <a:ln/>
        </p:spPr>
      </p:sp>
      <p:sp>
        <p:nvSpPr>
          <p:cNvPr id="19463"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944320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smtClean="0"/>
          </a:p>
        </p:txBody>
      </p:sp>
      <p:sp>
        <p:nvSpPr>
          <p:cNvPr id="21508" name="Header Placeholder 3"/>
          <p:cNvSpPr>
            <a:spLocks noGrp="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21509" name="Date Placeholder 4"/>
          <p:cNvSpPr>
            <a:spLocks noGrp="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21510" name="Footer Placeholder 5"/>
          <p:cNvSpPr>
            <a:spLocks noGrp="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21511" name="Slide Number Placeholder 6"/>
          <p:cNvSpPr>
            <a:spLocks noGrp="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385D7FDE-9877-4371-9763-8B60EAC35030}" type="slidenum">
              <a:rPr lang="en-US" smtClean="0"/>
              <a:pPr/>
              <a:t>46</a:t>
            </a:fld>
            <a:endParaRPr lang="en-US" smtClean="0"/>
          </a:p>
        </p:txBody>
      </p:sp>
    </p:spTree>
    <p:extLst>
      <p:ext uri="{BB962C8B-B14F-4D97-AF65-F5344CB8AC3E}">
        <p14:creationId xmlns:p14="http://schemas.microsoft.com/office/powerpoint/2010/main" val="1933207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117763"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117764"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117765"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A0322F14-03A0-4C87-A671-4EBFA2F5A02D}" type="slidenum">
              <a:rPr lang="en-US" smtClean="0"/>
              <a:pPr/>
              <a:t>47</a:t>
            </a:fld>
            <a:endParaRPr lang="en-US" smtClean="0"/>
          </a:p>
        </p:txBody>
      </p:sp>
      <p:sp>
        <p:nvSpPr>
          <p:cNvPr id="117766" name="Rectangle 2"/>
          <p:cNvSpPr>
            <a:spLocks noGrp="1" noRot="1" noChangeAspect="1" noChangeArrowheads="1" noTextEdit="1"/>
          </p:cNvSpPr>
          <p:nvPr>
            <p:ph type="sldImg"/>
          </p:nvPr>
        </p:nvSpPr>
        <p:spPr>
          <a:ln/>
        </p:spPr>
      </p:sp>
      <p:sp>
        <p:nvSpPr>
          <p:cNvPr id="117767"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42820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15363"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15364"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15365"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9B055D16-8DC8-45B9-AF40-A29E628B13E7}" type="slidenum">
              <a:rPr lang="en-US" smtClean="0"/>
              <a:pPr/>
              <a:t>4</a:t>
            </a:fld>
            <a:endParaRPr lang="en-US" smtClean="0"/>
          </a:p>
        </p:txBody>
      </p:sp>
      <p:sp>
        <p:nvSpPr>
          <p:cNvPr id="15366" name="Rectangle 2"/>
          <p:cNvSpPr>
            <a:spLocks noGrp="1" noRot="1" noChangeAspect="1" noChangeArrowheads="1" noTextEdit="1"/>
          </p:cNvSpPr>
          <p:nvPr>
            <p:ph type="sldImg"/>
          </p:nvPr>
        </p:nvSpPr>
        <p:spPr>
          <a:ln/>
        </p:spPr>
      </p:sp>
      <p:sp>
        <p:nvSpPr>
          <p:cNvPr id="15367"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226954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17411"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17412"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17413"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1CEB7B96-A613-4654-962F-1B7A55A16598}" type="slidenum">
              <a:rPr lang="en-US" smtClean="0"/>
              <a:pPr/>
              <a:t>5</a:t>
            </a:fld>
            <a:endParaRPr lang="en-US" smtClean="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xfrm>
            <a:off x="685800" y="4424363"/>
            <a:ext cx="5486400" cy="4191000"/>
          </a:xfrm>
          <a:noFill/>
        </p:spPr>
        <p:txBody>
          <a:bodyPr/>
          <a:lstStyle/>
          <a:p>
            <a:endParaRPr lang="en-US" smtClean="0"/>
          </a:p>
        </p:txBody>
      </p:sp>
    </p:spTree>
    <p:extLst>
      <p:ext uri="{BB962C8B-B14F-4D97-AF65-F5344CB8AC3E}">
        <p14:creationId xmlns:p14="http://schemas.microsoft.com/office/powerpoint/2010/main" val="118095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smtClean="0"/>
          </a:p>
        </p:txBody>
      </p:sp>
      <p:sp>
        <p:nvSpPr>
          <p:cNvPr id="23556" name="Header Placeholder 3"/>
          <p:cNvSpPr>
            <a:spLocks noGrp="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23557" name="Date Placeholder 4"/>
          <p:cNvSpPr>
            <a:spLocks noGrp="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23558" name="Footer Placeholder 5"/>
          <p:cNvSpPr>
            <a:spLocks noGrp="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23559" name="Slide Number Placeholder 6"/>
          <p:cNvSpPr>
            <a:spLocks noGrp="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B8187B73-52A8-448D-B3E0-5902E9C0D8C7}" type="slidenum">
              <a:rPr lang="en-US" smtClean="0"/>
              <a:pPr/>
              <a:t>7</a:t>
            </a:fld>
            <a:endParaRPr lang="en-US" smtClean="0"/>
          </a:p>
        </p:txBody>
      </p:sp>
    </p:spTree>
    <p:extLst>
      <p:ext uri="{BB962C8B-B14F-4D97-AF65-F5344CB8AC3E}">
        <p14:creationId xmlns:p14="http://schemas.microsoft.com/office/powerpoint/2010/main" val="267159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25603"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25604"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25605"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814458E0-9FCA-4716-979C-5DE4C259B423}" type="slidenum">
              <a:rPr lang="en-US" smtClean="0"/>
              <a:pPr/>
              <a:t>8</a:t>
            </a:fld>
            <a:endParaRPr lang="en-US" smtClean="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xfrm>
            <a:off x="685800" y="4424363"/>
            <a:ext cx="5486400" cy="4191000"/>
          </a:xfrm>
          <a:noFill/>
        </p:spPr>
        <p:txBody>
          <a:bodyPr/>
          <a:lstStyle/>
          <a:p>
            <a:pPr marL="217488" indent="-217488">
              <a:buFontTx/>
              <a:buAutoNum type="arabicPeriod"/>
            </a:pPr>
            <a:r>
              <a:rPr lang="en-US" smtClean="0"/>
              <a:t>Facts: Where are Exits, Fire Extinguishers, AEDs, Hazards, Assembly Areas</a:t>
            </a:r>
          </a:p>
          <a:p>
            <a:pPr marL="217488" indent="-217488">
              <a:buFontTx/>
              <a:buAutoNum type="arabicPeriod"/>
            </a:pPr>
            <a:r>
              <a:rPr lang="en-US" smtClean="0"/>
              <a:t>No Damage as you entered this room</a:t>
            </a:r>
          </a:p>
          <a:p>
            <a:pPr marL="217488" indent="-217488">
              <a:buFontTx/>
              <a:buAutoNum type="arabicPeriod"/>
            </a:pPr>
            <a:r>
              <a:rPr lang="en-US" smtClean="0"/>
              <a:t>Probably no events</a:t>
            </a:r>
          </a:p>
          <a:p>
            <a:pPr marL="217488" indent="-217488">
              <a:buFontTx/>
              <a:buAutoNum type="arabicPeriod"/>
            </a:pPr>
            <a:r>
              <a:rPr lang="en-US" smtClean="0"/>
              <a:t>Situation Normal – All OK</a:t>
            </a:r>
          </a:p>
          <a:p>
            <a:pPr marL="217488" indent="-217488">
              <a:buFontTx/>
              <a:buAutoNum type="arabicPeriod"/>
            </a:pPr>
            <a:r>
              <a:rPr lang="en-US" smtClean="0"/>
              <a:t>Listen, Ask, Talk to others</a:t>
            </a:r>
          </a:p>
          <a:p>
            <a:pPr marL="217488" indent="-217488">
              <a:buFontTx/>
              <a:buAutoNum type="arabicPeriod"/>
            </a:pPr>
            <a:r>
              <a:rPr lang="en-US" smtClean="0"/>
              <a:t>Need to practice this skill often</a:t>
            </a:r>
          </a:p>
          <a:p>
            <a:pPr marL="217488" indent="-217488">
              <a:buFontTx/>
              <a:buAutoNum type="arabicPeriod"/>
            </a:pPr>
            <a:r>
              <a:rPr lang="en-US" smtClean="0"/>
              <a:t>Come to Monthly Meetings regularly</a:t>
            </a:r>
          </a:p>
          <a:p>
            <a:pPr marL="217488" indent="-217488">
              <a:buFontTx/>
              <a:buAutoNum type="arabicPeriod"/>
            </a:pPr>
            <a:r>
              <a:rPr lang="en-US" smtClean="0"/>
              <a:t>You’re here!</a:t>
            </a:r>
          </a:p>
          <a:p>
            <a:pPr marL="217488" indent="-217488">
              <a:buFontTx/>
              <a:buAutoNum type="arabicPeriod"/>
            </a:pPr>
            <a:endParaRPr lang="en-US" smtClean="0"/>
          </a:p>
          <a:p>
            <a:pPr marL="217488" indent="-217488">
              <a:buFontTx/>
              <a:buAutoNum type="arabicPeriod"/>
            </a:pPr>
            <a:endParaRPr lang="en-US" smtClean="0"/>
          </a:p>
        </p:txBody>
      </p:sp>
    </p:spTree>
    <p:extLst>
      <p:ext uri="{BB962C8B-B14F-4D97-AF65-F5344CB8AC3E}">
        <p14:creationId xmlns:p14="http://schemas.microsoft.com/office/powerpoint/2010/main" val="426026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Lamorinda CERT - Triage For All Ages</a:t>
            </a:r>
          </a:p>
        </p:txBody>
      </p:sp>
      <p:sp>
        <p:nvSpPr>
          <p:cNvPr id="27651" name="Rectangle 3"/>
          <p:cNvSpPr>
            <a:spLocks noGrp="1" noChangeArrowheads="1"/>
          </p:cNvSpPr>
          <p:nvPr>
            <p:ph type="dt" sz="quarter" idx="1"/>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11-Sep-17</a:t>
            </a:r>
          </a:p>
        </p:txBody>
      </p:sp>
      <p:sp>
        <p:nvSpPr>
          <p:cNvPr id="27652" name="Rectangle 6"/>
          <p:cNvSpPr>
            <a:spLocks noGrp="1" noChangeArrowheads="1"/>
          </p:cNvSpPr>
          <p:nvPr>
            <p:ph type="ftr" sz="quarter" idx="4"/>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r>
              <a:rPr lang="en-US" smtClean="0"/>
              <a:t>September 2017</a:t>
            </a:r>
          </a:p>
        </p:txBody>
      </p:sp>
      <p:sp>
        <p:nvSpPr>
          <p:cNvPr id="27653"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09613" indent="-273050" defTabSz="912813">
              <a:defRPr>
                <a:solidFill>
                  <a:schemeClr val="tx1"/>
                </a:solidFill>
                <a:latin typeface="Arial" panose="020B0604020202020204" pitchFamily="34" charset="0"/>
              </a:defRPr>
            </a:lvl2pPr>
            <a:lvl3pPr marL="1092200" indent="-217488" defTabSz="912813">
              <a:defRPr>
                <a:solidFill>
                  <a:schemeClr val="tx1"/>
                </a:solidFill>
                <a:latin typeface="Arial" panose="020B0604020202020204" pitchFamily="34" charset="0"/>
              </a:defRPr>
            </a:lvl3pPr>
            <a:lvl4pPr marL="1528763" indent="-217488" defTabSz="912813">
              <a:defRPr>
                <a:solidFill>
                  <a:schemeClr val="tx1"/>
                </a:solidFill>
                <a:latin typeface="Arial" panose="020B0604020202020204" pitchFamily="34" charset="0"/>
              </a:defRPr>
            </a:lvl4pPr>
            <a:lvl5pPr marL="1965325" indent="-217488" defTabSz="912813">
              <a:defRPr>
                <a:solidFill>
                  <a:schemeClr val="tx1"/>
                </a:solidFill>
                <a:latin typeface="Arial" panose="020B0604020202020204" pitchFamily="34" charset="0"/>
              </a:defRPr>
            </a:lvl5pPr>
            <a:lvl6pPr marL="2422525" indent="-217488" defTabSz="912813" eaLnBrk="0" fontAlgn="base" hangingPunct="0">
              <a:spcBef>
                <a:spcPct val="0"/>
              </a:spcBef>
              <a:spcAft>
                <a:spcPct val="0"/>
              </a:spcAft>
              <a:defRPr>
                <a:solidFill>
                  <a:schemeClr val="tx1"/>
                </a:solidFill>
                <a:latin typeface="Arial" panose="020B0604020202020204" pitchFamily="34" charset="0"/>
              </a:defRPr>
            </a:lvl6pPr>
            <a:lvl7pPr marL="2879725" indent="-217488" defTabSz="912813" eaLnBrk="0" fontAlgn="base" hangingPunct="0">
              <a:spcBef>
                <a:spcPct val="0"/>
              </a:spcBef>
              <a:spcAft>
                <a:spcPct val="0"/>
              </a:spcAft>
              <a:defRPr>
                <a:solidFill>
                  <a:schemeClr val="tx1"/>
                </a:solidFill>
                <a:latin typeface="Arial" panose="020B0604020202020204" pitchFamily="34" charset="0"/>
              </a:defRPr>
            </a:lvl7pPr>
            <a:lvl8pPr marL="3336925" indent="-217488" defTabSz="912813" eaLnBrk="0" fontAlgn="base" hangingPunct="0">
              <a:spcBef>
                <a:spcPct val="0"/>
              </a:spcBef>
              <a:spcAft>
                <a:spcPct val="0"/>
              </a:spcAft>
              <a:defRPr>
                <a:solidFill>
                  <a:schemeClr val="tx1"/>
                </a:solidFill>
                <a:latin typeface="Arial" panose="020B0604020202020204" pitchFamily="34" charset="0"/>
              </a:defRPr>
            </a:lvl8pPr>
            <a:lvl9pPr marL="3794125" indent="-217488" defTabSz="912813" eaLnBrk="0" fontAlgn="base" hangingPunct="0">
              <a:spcBef>
                <a:spcPct val="0"/>
              </a:spcBef>
              <a:spcAft>
                <a:spcPct val="0"/>
              </a:spcAft>
              <a:defRPr>
                <a:solidFill>
                  <a:schemeClr val="tx1"/>
                </a:solidFill>
                <a:latin typeface="Arial" panose="020B0604020202020204" pitchFamily="34" charset="0"/>
              </a:defRPr>
            </a:lvl9pPr>
          </a:lstStyle>
          <a:p>
            <a:fld id="{204BC6E7-4788-4DE7-A438-269BB95CCDEA}" type="slidenum">
              <a:rPr lang="en-US" smtClean="0"/>
              <a:pPr/>
              <a:t>9</a:t>
            </a:fld>
            <a:endParaRPr lang="en-US" smtClean="0"/>
          </a:p>
        </p:txBody>
      </p:sp>
      <p:sp>
        <p:nvSpPr>
          <p:cNvPr id="27654" name="Rectangle 2"/>
          <p:cNvSpPr>
            <a:spLocks noGrp="1" noRot="1" noChangeAspect="1" noChangeArrowheads="1" noTextEdit="1"/>
          </p:cNvSpPr>
          <p:nvPr>
            <p:ph type="sldImg"/>
          </p:nvPr>
        </p:nvSpPr>
        <p:spPr>
          <a:xfrm>
            <a:off x="1111250" y="704850"/>
            <a:ext cx="4638675" cy="3479800"/>
          </a:xfrm>
          <a:noFill/>
          <a:ln w="12700" cap="flat">
            <a:solidFill>
              <a:schemeClr val="tx1"/>
            </a:solidFill>
          </a:ln>
        </p:spPr>
      </p:sp>
      <p:sp>
        <p:nvSpPr>
          <p:cNvPr id="276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73" tIns="44443" rIns="90473" bIns="44443"/>
          <a:lstStyle/>
          <a:p>
            <a:endParaRPr lang="en-US" smtClean="0"/>
          </a:p>
        </p:txBody>
      </p:sp>
    </p:spTree>
    <p:extLst>
      <p:ext uri="{BB962C8B-B14F-4D97-AF65-F5344CB8AC3E}">
        <p14:creationId xmlns:p14="http://schemas.microsoft.com/office/powerpoint/2010/main" val="62272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3685559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43179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0764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60769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06984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80697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76200"/>
            <a:ext cx="83058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2141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771291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281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96449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372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896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709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95014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761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5108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73837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947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0764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60769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0919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102955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554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29617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080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64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6492039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6265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634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336115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97066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5794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0764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60769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942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80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7435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54888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96416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7240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221715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0988764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0"/>
            <a:ext cx="784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3"/>
          <p:cNvSpPr txBox="1">
            <a:spLocks noChangeArrowheads="1"/>
          </p:cNvSpPr>
          <p:nvPr/>
        </p:nvSpPr>
        <p:spPr bwMode="auto">
          <a:xfrm>
            <a:off x="685800" y="62484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n-US" sz="1400" smtClean="0">
                <a:solidFill>
                  <a:srgbClr val="000099"/>
                </a:solidFill>
              </a:rPr>
              <a:t>Visual 3.</a:t>
            </a:r>
            <a:fld id="{7E4D27FD-B4B8-424A-8263-03D33EBD0351}" type="slidenum">
              <a:rPr lang="en-US" sz="1400" smtClean="0">
                <a:solidFill>
                  <a:srgbClr val="000099"/>
                </a:solidFill>
              </a:rPr>
              <a:pPr>
                <a:spcBef>
                  <a:spcPct val="50000"/>
                </a:spcBef>
                <a:defRPr/>
              </a:pPr>
              <a:t>‹#›</a:t>
            </a:fld>
            <a:endParaRPr lang="en-US" sz="1400" smtClean="0">
              <a:solidFill>
                <a:srgbClr val="000099"/>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p:timing>
    <p:tnLst>
      <p:par>
        <p:cTn id="1" dur="indefinite" restart="never" nodeType="tmRoot"/>
      </p:par>
    </p:tnLst>
  </p:timing>
  <p:txStyles>
    <p:titleStyle>
      <a:lvl1pPr algn="r" rtl="0" eaLnBrk="0" fontAlgn="base" hangingPunct="0">
        <a:spcBef>
          <a:spcPct val="0"/>
        </a:spcBef>
        <a:spcAft>
          <a:spcPct val="0"/>
        </a:spcAft>
        <a:defRPr sz="3200" b="1" kern="1200">
          <a:solidFill>
            <a:srgbClr val="000099"/>
          </a:solidFill>
          <a:latin typeface="+mj-lt"/>
          <a:ea typeface="+mj-ea"/>
          <a:cs typeface="+mj-cs"/>
        </a:defRPr>
      </a:lvl1pPr>
      <a:lvl2pPr algn="r" rtl="0" eaLnBrk="0" fontAlgn="base" hangingPunct="0">
        <a:spcBef>
          <a:spcPct val="0"/>
        </a:spcBef>
        <a:spcAft>
          <a:spcPct val="0"/>
        </a:spcAft>
        <a:defRPr sz="3200" b="1">
          <a:solidFill>
            <a:srgbClr val="000099"/>
          </a:solidFill>
          <a:latin typeface="Arial" panose="020B0604020202020204" pitchFamily="34" charset="0"/>
        </a:defRPr>
      </a:lvl2pPr>
      <a:lvl3pPr algn="r" rtl="0" eaLnBrk="0" fontAlgn="base" hangingPunct="0">
        <a:spcBef>
          <a:spcPct val="0"/>
        </a:spcBef>
        <a:spcAft>
          <a:spcPct val="0"/>
        </a:spcAft>
        <a:defRPr sz="3200" b="1">
          <a:solidFill>
            <a:srgbClr val="000099"/>
          </a:solidFill>
          <a:latin typeface="Arial" panose="020B0604020202020204" pitchFamily="34" charset="0"/>
        </a:defRPr>
      </a:lvl3pPr>
      <a:lvl4pPr algn="r" rtl="0" eaLnBrk="0" fontAlgn="base" hangingPunct="0">
        <a:spcBef>
          <a:spcPct val="0"/>
        </a:spcBef>
        <a:spcAft>
          <a:spcPct val="0"/>
        </a:spcAft>
        <a:defRPr sz="3200" b="1">
          <a:solidFill>
            <a:srgbClr val="000099"/>
          </a:solidFill>
          <a:latin typeface="Arial" panose="020B0604020202020204" pitchFamily="34" charset="0"/>
        </a:defRPr>
      </a:lvl4pPr>
      <a:lvl5pPr algn="r" rtl="0" eaLnBrk="0" fontAlgn="base" hangingPunct="0">
        <a:spcBef>
          <a:spcPct val="0"/>
        </a:spcBef>
        <a:spcAft>
          <a:spcPct val="0"/>
        </a:spcAft>
        <a:defRPr sz="3200" b="1">
          <a:solidFill>
            <a:srgbClr val="000099"/>
          </a:solidFill>
          <a:latin typeface="Arial" panose="020B0604020202020204" pitchFamily="34" charset="0"/>
        </a:defRPr>
      </a:lvl5pPr>
      <a:lvl6pPr marL="457200" algn="r" rtl="0" eaLnBrk="0" fontAlgn="base" hangingPunct="0">
        <a:spcBef>
          <a:spcPct val="0"/>
        </a:spcBef>
        <a:spcAft>
          <a:spcPct val="0"/>
        </a:spcAft>
        <a:defRPr sz="3200" b="1">
          <a:solidFill>
            <a:srgbClr val="000099"/>
          </a:solidFill>
          <a:latin typeface="Arial" panose="020B0604020202020204" pitchFamily="34" charset="0"/>
        </a:defRPr>
      </a:lvl6pPr>
      <a:lvl7pPr marL="914400" algn="r" rtl="0" eaLnBrk="0" fontAlgn="base" hangingPunct="0">
        <a:spcBef>
          <a:spcPct val="0"/>
        </a:spcBef>
        <a:spcAft>
          <a:spcPct val="0"/>
        </a:spcAft>
        <a:defRPr sz="3200" b="1">
          <a:solidFill>
            <a:srgbClr val="000099"/>
          </a:solidFill>
          <a:latin typeface="Arial" panose="020B0604020202020204" pitchFamily="34" charset="0"/>
        </a:defRPr>
      </a:lvl7pPr>
      <a:lvl8pPr marL="1371600" algn="r" rtl="0" eaLnBrk="0" fontAlgn="base" hangingPunct="0">
        <a:spcBef>
          <a:spcPct val="0"/>
        </a:spcBef>
        <a:spcAft>
          <a:spcPct val="0"/>
        </a:spcAft>
        <a:defRPr sz="3200" b="1">
          <a:solidFill>
            <a:srgbClr val="000099"/>
          </a:solidFill>
          <a:latin typeface="Arial" panose="020B0604020202020204" pitchFamily="34" charset="0"/>
        </a:defRPr>
      </a:lvl8pPr>
      <a:lvl9pPr marL="1828800" algn="r" rtl="0" eaLnBrk="0" fontAlgn="base" hangingPunct="0">
        <a:spcBef>
          <a:spcPct val="0"/>
        </a:spcBef>
        <a:spcAft>
          <a:spcPct val="0"/>
        </a:spcAft>
        <a:defRPr sz="3200" b="1">
          <a:solidFill>
            <a:srgbClr val="000099"/>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kern="1200">
          <a:solidFill>
            <a:srgbClr val="000099"/>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rgbClr val="000099"/>
          </a:solidFill>
          <a:latin typeface="+mn-lt"/>
          <a:ea typeface="+mn-ea"/>
          <a:cs typeface="+mn-cs"/>
        </a:defRPr>
      </a:lvl2pPr>
      <a:lvl3pPr marL="1143000" indent="-228600" algn="l" rtl="0" eaLnBrk="0" fontAlgn="base" hangingPunct="0">
        <a:spcBef>
          <a:spcPct val="20000"/>
        </a:spcBef>
        <a:spcAft>
          <a:spcPct val="0"/>
        </a:spcAft>
        <a:buClr>
          <a:schemeClr val="tx2"/>
        </a:buClr>
        <a:buChar char="o"/>
        <a:defRPr sz="2600" kern="1200">
          <a:solidFill>
            <a:srgbClr val="000099"/>
          </a:solidFill>
          <a:latin typeface="+mn-lt"/>
          <a:ea typeface="+mn-ea"/>
          <a:cs typeface="+mn-cs"/>
        </a:defRPr>
      </a:lvl3pPr>
      <a:lvl4pPr marL="1600200" indent="-228600" algn="l" rtl="0" eaLnBrk="0" fontAlgn="base" hangingPunct="0">
        <a:spcBef>
          <a:spcPct val="20000"/>
        </a:spcBef>
        <a:spcAft>
          <a:spcPct val="0"/>
        </a:spcAft>
        <a:buClr>
          <a:schemeClr val="tx2"/>
        </a:buClr>
        <a:buChar char="–"/>
        <a:defRPr sz="2600" kern="1200">
          <a:solidFill>
            <a:srgbClr val="000099"/>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6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11430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6948" name="Rectangle 4"/>
          <p:cNvSpPr>
            <a:spLocks noGrp="1" noChangeArrowheads="1"/>
          </p:cNvSpPr>
          <p:nvPr>
            <p:ph type="body" idx="1"/>
          </p:nvPr>
        </p:nvSpPr>
        <p:spPr bwMode="auto">
          <a:xfrm>
            <a:off x="609600" y="1600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6949" name="Text Box 5"/>
          <p:cNvSpPr txBox="1">
            <a:spLocks noChangeArrowheads="1"/>
          </p:cNvSpPr>
          <p:nvPr/>
        </p:nvSpPr>
        <p:spPr bwMode="auto">
          <a:xfrm>
            <a:off x="-76200" y="6324600"/>
            <a:ext cx="1676400" cy="304800"/>
          </a:xfrm>
          <a:prstGeom prst="rect">
            <a:avLst/>
          </a:prstGeom>
          <a:noFill/>
          <a:ln w="9525">
            <a:no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defRPr/>
            </a:pPr>
            <a:r>
              <a:rPr lang="en-US" sz="1400" smtClean="0">
                <a:solidFill>
                  <a:srgbClr val="000099"/>
                </a:solidFill>
                <a:latin typeface="Arial" panose="020B0604020202020204" pitchFamily="34" charset="0"/>
              </a:rPr>
              <a:t> Visual 1.</a:t>
            </a:r>
            <a:fld id="{31C3F13A-98BC-4744-BD0A-096C91921C3A}" type="slidenum">
              <a:rPr lang="en-US" sz="1400" smtClean="0">
                <a:solidFill>
                  <a:srgbClr val="000099"/>
                </a:solidFill>
                <a:latin typeface="Arial" panose="020B0604020202020204" pitchFamily="34" charset="0"/>
              </a:rPr>
              <a:pPr algn="r">
                <a:spcBef>
                  <a:spcPct val="50000"/>
                </a:spcBef>
                <a:defRPr/>
              </a:pPr>
              <a:t>‹#›</a:t>
            </a:fld>
            <a:endParaRPr lang="en-US" sz="1400" smtClean="0">
              <a:solidFill>
                <a:srgbClr val="000099"/>
              </a:solidFill>
              <a:latin typeface="Arial" panose="020B0604020202020204" pitchFamily="34" charset="0"/>
            </a:endParaRPr>
          </a:p>
        </p:txBody>
      </p:sp>
      <p:pic>
        <p:nvPicPr>
          <p:cNvPr id="205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51" name="Text Box 7"/>
          <p:cNvSpPr txBox="1">
            <a:spLocks noChangeArrowheads="1"/>
          </p:cNvSpPr>
          <p:nvPr/>
        </p:nvSpPr>
        <p:spPr bwMode="auto">
          <a:xfrm>
            <a:off x="-76200" y="6324600"/>
            <a:ext cx="1676400" cy="304800"/>
          </a:xfrm>
          <a:prstGeom prst="rect">
            <a:avLst/>
          </a:prstGeom>
          <a:noFill/>
          <a:ln w="9525">
            <a:no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defRPr/>
            </a:pPr>
            <a:r>
              <a:rPr lang="en-US" sz="1400" smtClean="0">
                <a:solidFill>
                  <a:srgbClr val="000099"/>
                </a:solidFill>
                <a:latin typeface="Arial" panose="020B0604020202020204" pitchFamily="34" charset="0"/>
              </a:rPr>
              <a:t> Visual 1.</a:t>
            </a:r>
            <a:fld id="{CC8F3D35-E37E-4076-A639-5F7906E937F0}" type="slidenum">
              <a:rPr lang="en-US" sz="1400" smtClean="0">
                <a:solidFill>
                  <a:srgbClr val="000099"/>
                </a:solidFill>
                <a:latin typeface="Arial" panose="020B0604020202020204" pitchFamily="34" charset="0"/>
              </a:rPr>
              <a:pPr algn="r">
                <a:spcBef>
                  <a:spcPct val="50000"/>
                </a:spcBef>
                <a:defRPr/>
              </a:pPr>
              <a:t>‹#›</a:t>
            </a:fld>
            <a:endParaRPr lang="en-US" sz="1400" smtClean="0">
              <a:solidFill>
                <a:srgbClr val="000099"/>
              </a:solidFill>
              <a:latin typeface="Arial" panose="020B0604020202020204" pitchFamily="34" charset="0"/>
            </a:endParaRPr>
          </a:p>
        </p:txBody>
      </p:sp>
      <p:pic>
        <p:nvPicPr>
          <p:cNvPr id="2056"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53" name="Text Box 9"/>
          <p:cNvSpPr txBox="1">
            <a:spLocks noChangeArrowheads="1"/>
          </p:cNvSpPr>
          <p:nvPr userDrawn="1"/>
        </p:nvSpPr>
        <p:spPr bwMode="auto">
          <a:xfrm>
            <a:off x="-76200" y="6324600"/>
            <a:ext cx="1676400" cy="304800"/>
          </a:xfrm>
          <a:prstGeom prst="rect">
            <a:avLst/>
          </a:prstGeom>
          <a:noFill/>
          <a:ln w="9525">
            <a:no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defRPr/>
            </a:pPr>
            <a:r>
              <a:rPr lang="en-US" sz="1400" smtClean="0">
                <a:solidFill>
                  <a:srgbClr val="000099"/>
                </a:solidFill>
                <a:latin typeface="Arial" panose="020B0604020202020204" pitchFamily="34" charset="0"/>
              </a:rPr>
              <a:t> Visual 1.</a:t>
            </a:r>
            <a:fld id="{9450D843-DABE-45C8-AAC3-7C65A25A819B}" type="slidenum">
              <a:rPr lang="en-US" sz="1400" smtClean="0">
                <a:solidFill>
                  <a:srgbClr val="000099"/>
                </a:solidFill>
                <a:latin typeface="Arial" panose="020B0604020202020204" pitchFamily="34" charset="0"/>
              </a:rPr>
              <a:pPr algn="r">
                <a:spcBef>
                  <a:spcPct val="50000"/>
                </a:spcBef>
                <a:defRPr/>
              </a:pPr>
              <a:t>‹#›</a:t>
            </a:fld>
            <a:endParaRPr lang="en-US" sz="1400" smtClean="0">
              <a:solidFill>
                <a:srgbClr val="000099"/>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6948">
                                            <p:txEl>
                                              <p:pRg st="0" end="0"/>
                                            </p:txEl>
                                          </p:spTgt>
                                        </p:tgtEl>
                                        <p:attrNameLst>
                                          <p:attrName>style.visibility</p:attrName>
                                        </p:attrNameLst>
                                      </p:cBhvr>
                                      <p:to>
                                        <p:strVal val="visible"/>
                                      </p:to>
                                    </p:set>
                                    <p:anim calcmode="lin" valueType="num">
                                      <p:cBhvr additive="base">
                                        <p:cTn id="7" dur="500" fill="hold"/>
                                        <p:tgtEl>
                                          <p:spTgt spid="4669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694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6948">
                                            <p:txEl>
                                              <p:pRg st="1" end="1"/>
                                            </p:txEl>
                                          </p:spTgt>
                                        </p:tgtEl>
                                        <p:attrNameLst>
                                          <p:attrName>style.visibility</p:attrName>
                                        </p:attrNameLst>
                                      </p:cBhvr>
                                      <p:to>
                                        <p:strVal val="visible"/>
                                      </p:to>
                                    </p:set>
                                    <p:anim calcmode="lin" valueType="num">
                                      <p:cBhvr additive="base">
                                        <p:cTn id="11" dur="500" fill="hold"/>
                                        <p:tgtEl>
                                          <p:spTgt spid="46694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6694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66948">
                                            <p:txEl>
                                              <p:pRg st="2" end="2"/>
                                            </p:txEl>
                                          </p:spTgt>
                                        </p:tgtEl>
                                        <p:attrNameLst>
                                          <p:attrName>style.visibility</p:attrName>
                                        </p:attrNameLst>
                                      </p:cBhvr>
                                      <p:to>
                                        <p:strVal val="visible"/>
                                      </p:to>
                                    </p:set>
                                    <p:anim calcmode="lin" valueType="num">
                                      <p:cBhvr additive="base">
                                        <p:cTn id="15" dur="500" fill="hold"/>
                                        <p:tgtEl>
                                          <p:spTgt spid="46694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6694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66948">
                                            <p:txEl>
                                              <p:pRg st="3" end="3"/>
                                            </p:txEl>
                                          </p:spTgt>
                                        </p:tgtEl>
                                        <p:attrNameLst>
                                          <p:attrName>style.visibility</p:attrName>
                                        </p:attrNameLst>
                                      </p:cBhvr>
                                      <p:to>
                                        <p:strVal val="visible"/>
                                      </p:to>
                                    </p:set>
                                    <p:anim calcmode="lin" valueType="num">
                                      <p:cBhvr additive="base">
                                        <p:cTn id="19" dur="500" fill="hold"/>
                                        <p:tgtEl>
                                          <p:spTgt spid="46694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694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66948">
                                            <p:txEl>
                                              <p:pRg st="4" end="4"/>
                                            </p:txEl>
                                          </p:spTgt>
                                        </p:tgtEl>
                                        <p:attrNameLst>
                                          <p:attrName>style.visibility</p:attrName>
                                        </p:attrNameLst>
                                      </p:cBhvr>
                                      <p:to>
                                        <p:strVal val="visible"/>
                                      </p:to>
                                    </p:set>
                                    <p:anim calcmode="lin" valueType="num">
                                      <p:cBhvr additive="base">
                                        <p:cTn id="23" dur="500" fill="hold"/>
                                        <p:tgtEl>
                                          <p:spTgt spid="46694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6694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8" grpId="0" build="p">
        <p:tmplLst>
          <p:tmpl lvl="1">
            <p:tnLst>
              <p:par>
                <p:cTn presetID="2" presetClass="entr" presetSubtype="8" fill="hold" nodeType="afterEffect">
                  <p:stCondLst>
                    <p:cond delay="0"/>
                  </p:stCondLst>
                  <p:childTnLst>
                    <p:set>
                      <p:cBhvr>
                        <p:cTn dur="1" fill="hold">
                          <p:stCondLst>
                            <p:cond delay="0"/>
                          </p:stCondLst>
                        </p:cTn>
                        <p:tgtEl>
                          <p:spTgt spid="466948"/>
                        </p:tgtEl>
                        <p:attrNameLst>
                          <p:attrName>style.visibility</p:attrName>
                        </p:attrNameLst>
                      </p:cBhvr>
                      <p:to>
                        <p:strVal val="visible"/>
                      </p:to>
                    </p:set>
                    <p:anim calcmode="lin" valueType="num">
                      <p:cBhvr additive="base">
                        <p:cTn dur="500" fill="hold"/>
                        <p:tgtEl>
                          <p:spTgt spid="466948"/>
                        </p:tgtEl>
                        <p:attrNameLst>
                          <p:attrName>ppt_x</p:attrName>
                        </p:attrNameLst>
                      </p:cBhvr>
                      <p:tavLst>
                        <p:tav tm="0">
                          <p:val>
                            <p:strVal val="0-#ppt_w/2"/>
                          </p:val>
                        </p:tav>
                        <p:tav tm="100000">
                          <p:val>
                            <p:strVal val="#ppt_x"/>
                          </p:val>
                        </p:tav>
                      </p:tavLst>
                    </p:anim>
                    <p:anim calcmode="lin" valueType="num">
                      <p:cBhvr additive="base">
                        <p:cTn dur="500" fill="hold"/>
                        <p:tgtEl>
                          <p:spTgt spid="46694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66948"/>
                        </p:tgtEl>
                        <p:attrNameLst>
                          <p:attrName>style.visibility</p:attrName>
                        </p:attrNameLst>
                      </p:cBhvr>
                      <p:to>
                        <p:strVal val="visible"/>
                      </p:to>
                    </p:set>
                    <p:anim calcmode="lin" valueType="num">
                      <p:cBhvr additive="base">
                        <p:cTn dur="500" fill="hold"/>
                        <p:tgtEl>
                          <p:spTgt spid="466948"/>
                        </p:tgtEl>
                        <p:attrNameLst>
                          <p:attrName>ppt_x</p:attrName>
                        </p:attrNameLst>
                      </p:cBhvr>
                      <p:tavLst>
                        <p:tav tm="0">
                          <p:val>
                            <p:strVal val="0-#ppt_w/2"/>
                          </p:val>
                        </p:tav>
                        <p:tav tm="100000">
                          <p:val>
                            <p:strVal val="#ppt_x"/>
                          </p:val>
                        </p:tav>
                      </p:tavLst>
                    </p:anim>
                    <p:anim calcmode="lin" valueType="num">
                      <p:cBhvr additive="base">
                        <p:cTn dur="500" fill="hold"/>
                        <p:tgtEl>
                          <p:spTgt spid="46694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66948"/>
                        </p:tgtEl>
                        <p:attrNameLst>
                          <p:attrName>style.visibility</p:attrName>
                        </p:attrNameLst>
                      </p:cBhvr>
                      <p:to>
                        <p:strVal val="visible"/>
                      </p:to>
                    </p:set>
                    <p:anim calcmode="lin" valueType="num">
                      <p:cBhvr additive="base">
                        <p:cTn dur="500" fill="hold"/>
                        <p:tgtEl>
                          <p:spTgt spid="466948"/>
                        </p:tgtEl>
                        <p:attrNameLst>
                          <p:attrName>ppt_x</p:attrName>
                        </p:attrNameLst>
                      </p:cBhvr>
                      <p:tavLst>
                        <p:tav tm="0">
                          <p:val>
                            <p:strVal val="0-#ppt_w/2"/>
                          </p:val>
                        </p:tav>
                        <p:tav tm="100000">
                          <p:val>
                            <p:strVal val="#ppt_x"/>
                          </p:val>
                        </p:tav>
                      </p:tavLst>
                    </p:anim>
                    <p:anim calcmode="lin" valueType="num">
                      <p:cBhvr additive="base">
                        <p:cTn dur="500" fill="hold"/>
                        <p:tgtEl>
                          <p:spTgt spid="46694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66948"/>
                        </p:tgtEl>
                        <p:attrNameLst>
                          <p:attrName>style.visibility</p:attrName>
                        </p:attrNameLst>
                      </p:cBhvr>
                      <p:to>
                        <p:strVal val="visible"/>
                      </p:to>
                    </p:set>
                    <p:anim calcmode="lin" valueType="num">
                      <p:cBhvr additive="base">
                        <p:cTn dur="500" fill="hold"/>
                        <p:tgtEl>
                          <p:spTgt spid="466948"/>
                        </p:tgtEl>
                        <p:attrNameLst>
                          <p:attrName>ppt_x</p:attrName>
                        </p:attrNameLst>
                      </p:cBhvr>
                      <p:tavLst>
                        <p:tav tm="0">
                          <p:val>
                            <p:strVal val="0-#ppt_w/2"/>
                          </p:val>
                        </p:tav>
                        <p:tav tm="100000">
                          <p:val>
                            <p:strVal val="#ppt_x"/>
                          </p:val>
                        </p:tav>
                      </p:tavLst>
                    </p:anim>
                    <p:anim calcmode="lin" valueType="num">
                      <p:cBhvr additive="base">
                        <p:cTn dur="500" fill="hold"/>
                        <p:tgtEl>
                          <p:spTgt spid="46694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66948"/>
                        </p:tgtEl>
                        <p:attrNameLst>
                          <p:attrName>style.visibility</p:attrName>
                        </p:attrNameLst>
                      </p:cBhvr>
                      <p:to>
                        <p:strVal val="visible"/>
                      </p:to>
                    </p:set>
                    <p:anim calcmode="lin" valueType="num">
                      <p:cBhvr additive="base">
                        <p:cTn dur="500" fill="hold"/>
                        <p:tgtEl>
                          <p:spTgt spid="466948"/>
                        </p:tgtEl>
                        <p:attrNameLst>
                          <p:attrName>ppt_x</p:attrName>
                        </p:attrNameLst>
                      </p:cBhvr>
                      <p:tavLst>
                        <p:tav tm="0">
                          <p:val>
                            <p:strVal val="0-#ppt_w/2"/>
                          </p:val>
                        </p:tav>
                        <p:tav tm="100000">
                          <p:val>
                            <p:strVal val="#ppt_x"/>
                          </p:val>
                        </p:tav>
                      </p:tavLst>
                    </p:anim>
                    <p:anim calcmode="lin" valueType="num">
                      <p:cBhvr additive="base">
                        <p:cTn dur="500" fill="hold"/>
                        <p:tgtEl>
                          <p:spTgt spid="466948"/>
                        </p:tgtEl>
                        <p:attrNameLst>
                          <p:attrName>ppt_y</p:attrName>
                        </p:attrNameLst>
                      </p:cBhvr>
                      <p:tavLst>
                        <p:tav tm="0">
                          <p:val>
                            <p:strVal val="#ppt_y"/>
                          </p:val>
                        </p:tav>
                        <p:tav tm="100000">
                          <p:val>
                            <p:strVal val="#ppt_y"/>
                          </p:val>
                        </p:tav>
                      </p:tavLst>
                    </p:anim>
                  </p:childTnLst>
                </p:cTn>
              </p:par>
            </p:tnLst>
          </p:tmpl>
        </p:tmplLst>
      </p:bldP>
    </p:bldLst>
  </p:timing>
  <p:txStyles>
    <p:titleStyle>
      <a:lvl1pPr algn="r" rtl="0" eaLnBrk="0" fontAlgn="base" hangingPunct="0">
        <a:spcBef>
          <a:spcPct val="0"/>
        </a:spcBef>
        <a:spcAft>
          <a:spcPct val="0"/>
        </a:spcAft>
        <a:defRPr sz="3200" kern="1200">
          <a:solidFill>
            <a:srgbClr val="000099"/>
          </a:solidFill>
          <a:latin typeface="+mj-lt"/>
          <a:ea typeface="+mj-ea"/>
          <a:cs typeface="+mj-cs"/>
        </a:defRPr>
      </a:lvl1pPr>
      <a:lvl2pPr algn="r" rtl="0" eaLnBrk="0" fontAlgn="base" hangingPunct="0">
        <a:spcBef>
          <a:spcPct val="0"/>
        </a:spcBef>
        <a:spcAft>
          <a:spcPct val="0"/>
        </a:spcAft>
        <a:defRPr sz="3200">
          <a:solidFill>
            <a:srgbClr val="000099"/>
          </a:solidFill>
          <a:latin typeface="Arial" panose="020B0604020202020204" pitchFamily="34" charset="0"/>
        </a:defRPr>
      </a:lvl2pPr>
      <a:lvl3pPr algn="r" rtl="0" eaLnBrk="0" fontAlgn="base" hangingPunct="0">
        <a:spcBef>
          <a:spcPct val="0"/>
        </a:spcBef>
        <a:spcAft>
          <a:spcPct val="0"/>
        </a:spcAft>
        <a:defRPr sz="3200">
          <a:solidFill>
            <a:srgbClr val="000099"/>
          </a:solidFill>
          <a:latin typeface="Arial" panose="020B0604020202020204" pitchFamily="34" charset="0"/>
        </a:defRPr>
      </a:lvl3pPr>
      <a:lvl4pPr algn="r" rtl="0" eaLnBrk="0" fontAlgn="base" hangingPunct="0">
        <a:spcBef>
          <a:spcPct val="0"/>
        </a:spcBef>
        <a:spcAft>
          <a:spcPct val="0"/>
        </a:spcAft>
        <a:defRPr sz="3200">
          <a:solidFill>
            <a:srgbClr val="000099"/>
          </a:solidFill>
          <a:latin typeface="Arial" panose="020B0604020202020204" pitchFamily="34" charset="0"/>
        </a:defRPr>
      </a:lvl4pPr>
      <a:lvl5pPr algn="r" rtl="0" eaLnBrk="0" fontAlgn="base" hangingPunct="0">
        <a:spcBef>
          <a:spcPct val="0"/>
        </a:spcBef>
        <a:spcAft>
          <a:spcPct val="0"/>
        </a:spcAft>
        <a:defRPr sz="3200">
          <a:solidFill>
            <a:srgbClr val="000099"/>
          </a:solidFill>
          <a:latin typeface="Arial" panose="020B0604020202020204" pitchFamily="34" charset="0"/>
        </a:defRPr>
      </a:lvl5pPr>
      <a:lvl6pPr marL="457200" algn="r" rtl="0" eaLnBrk="0" fontAlgn="base" hangingPunct="0">
        <a:spcBef>
          <a:spcPct val="0"/>
        </a:spcBef>
        <a:spcAft>
          <a:spcPct val="0"/>
        </a:spcAft>
        <a:defRPr sz="3200">
          <a:solidFill>
            <a:srgbClr val="000099"/>
          </a:solidFill>
          <a:latin typeface="Arial" panose="020B0604020202020204" pitchFamily="34" charset="0"/>
        </a:defRPr>
      </a:lvl6pPr>
      <a:lvl7pPr marL="914400" algn="r" rtl="0" eaLnBrk="0" fontAlgn="base" hangingPunct="0">
        <a:spcBef>
          <a:spcPct val="0"/>
        </a:spcBef>
        <a:spcAft>
          <a:spcPct val="0"/>
        </a:spcAft>
        <a:defRPr sz="3200">
          <a:solidFill>
            <a:srgbClr val="000099"/>
          </a:solidFill>
          <a:latin typeface="Arial" panose="020B0604020202020204" pitchFamily="34" charset="0"/>
        </a:defRPr>
      </a:lvl7pPr>
      <a:lvl8pPr marL="1371600" algn="r" rtl="0" eaLnBrk="0" fontAlgn="base" hangingPunct="0">
        <a:spcBef>
          <a:spcPct val="0"/>
        </a:spcBef>
        <a:spcAft>
          <a:spcPct val="0"/>
        </a:spcAft>
        <a:defRPr sz="3200">
          <a:solidFill>
            <a:srgbClr val="000099"/>
          </a:solidFill>
          <a:latin typeface="Arial" panose="020B0604020202020204" pitchFamily="34" charset="0"/>
        </a:defRPr>
      </a:lvl8pPr>
      <a:lvl9pPr marL="1828800" algn="r" rtl="0" eaLnBrk="0" fontAlgn="base" hangingPunct="0">
        <a:spcBef>
          <a:spcPct val="0"/>
        </a:spcBef>
        <a:spcAft>
          <a:spcPct val="0"/>
        </a:spcAft>
        <a:defRPr sz="3200">
          <a:solidFill>
            <a:srgbClr val="000099"/>
          </a:solidFill>
          <a:latin typeface="Arial" panose="020B0604020202020204" pitchFamily="34" charset="0"/>
        </a:defRPr>
      </a:lvl9pPr>
    </p:titleStyle>
    <p:bodyStyle>
      <a:lvl1pPr marL="342900" indent="-342900" algn="l" rtl="0" eaLnBrk="0" fontAlgn="base" hangingPunct="0">
        <a:spcBef>
          <a:spcPct val="20000"/>
        </a:spcBef>
        <a:spcAft>
          <a:spcPct val="0"/>
        </a:spcAft>
        <a:buSzPct val="120000"/>
        <a:buFont typeface="Wingdings" panose="05000000000000000000" pitchFamily="2" charset="2"/>
        <a:buChar char="w"/>
        <a:defRPr sz="2600" kern="1200">
          <a:solidFill>
            <a:srgbClr val="000099"/>
          </a:solidFill>
          <a:latin typeface="+mn-lt"/>
          <a:ea typeface="+mn-ea"/>
          <a:cs typeface="+mn-cs"/>
        </a:defRPr>
      </a:lvl1pPr>
      <a:lvl2pPr marL="742950" indent="-285750" algn="l" rtl="0" eaLnBrk="0" fontAlgn="base" hangingPunct="0">
        <a:spcBef>
          <a:spcPct val="20000"/>
        </a:spcBef>
        <a:spcAft>
          <a:spcPct val="0"/>
        </a:spcAft>
        <a:buSzPct val="80000"/>
        <a:buFont typeface="Wingdings" panose="05000000000000000000" pitchFamily="2" charset="2"/>
        <a:buChar char="Ø"/>
        <a:defRPr sz="2600" kern="1200">
          <a:solidFill>
            <a:srgbClr val="000099"/>
          </a:solidFill>
          <a:latin typeface="+mn-lt"/>
          <a:ea typeface="+mn-ea"/>
          <a:cs typeface="+mn-cs"/>
        </a:defRPr>
      </a:lvl2pPr>
      <a:lvl3pPr marL="1143000" indent="-228600" algn="l" rtl="0" eaLnBrk="0" fontAlgn="base" hangingPunct="0">
        <a:spcBef>
          <a:spcPct val="20000"/>
        </a:spcBef>
        <a:spcAft>
          <a:spcPct val="0"/>
        </a:spcAft>
        <a:buChar char="•"/>
        <a:defRPr sz="2600" kern="1200">
          <a:solidFill>
            <a:srgbClr val="000099"/>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har char="–"/>
        <a:defRPr sz="2600" kern="1200">
          <a:solidFill>
            <a:srgbClr val="000099"/>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har char="»"/>
        <a:defRPr sz="2600" kern="1200">
          <a:solidFill>
            <a:srgbClr val="000099"/>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1430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09600" y="1600200"/>
            <a:ext cx="784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Text Box 4"/>
          <p:cNvSpPr txBox="1">
            <a:spLocks noChangeArrowheads="1"/>
          </p:cNvSpPr>
          <p:nvPr/>
        </p:nvSpPr>
        <p:spPr bwMode="auto">
          <a:xfrm>
            <a:off x="-76200" y="63246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defRPr/>
            </a:pPr>
            <a:r>
              <a:rPr lang="en-US" sz="1400" smtClean="0">
                <a:solidFill>
                  <a:srgbClr val="000099"/>
                </a:solidFill>
              </a:rPr>
              <a:t> Visual 3.</a:t>
            </a:r>
            <a:fld id="{83EBD04E-0139-432F-882D-235F562FC926}" type="slidenum">
              <a:rPr lang="en-US" sz="1400" smtClean="0">
                <a:solidFill>
                  <a:srgbClr val="000099"/>
                </a:solidFill>
              </a:rPr>
              <a:pPr algn="r">
                <a:spcBef>
                  <a:spcPct val="50000"/>
                </a:spcBef>
                <a:defRPr/>
              </a:pPr>
              <a:t>‹#›</a:t>
            </a:fld>
            <a:endParaRPr lang="en-US" sz="1400" smtClean="0">
              <a:solidFill>
                <a:srgbClr val="000099"/>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r" rtl="0" eaLnBrk="0" fontAlgn="base" hangingPunct="0">
        <a:spcBef>
          <a:spcPct val="0"/>
        </a:spcBef>
        <a:spcAft>
          <a:spcPct val="0"/>
        </a:spcAft>
        <a:defRPr sz="3200" kern="1200">
          <a:solidFill>
            <a:srgbClr val="000099"/>
          </a:solidFill>
          <a:latin typeface="+mj-lt"/>
          <a:ea typeface="+mj-ea"/>
          <a:cs typeface="+mj-cs"/>
        </a:defRPr>
      </a:lvl1pPr>
      <a:lvl2pPr algn="r" rtl="0" eaLnBrk="0" fontAlgn="base" hangingPunct="0">
        <a:spcBef>
          <a:spcPct val="0"/>
        </a:spcBef>
        <a:spcAft>
          <a:spcPct val="0"/>
        </a:spcAft>
        <a:defRPr sz="3200">
          <a:solidFill>
            <a:srgbClr val="000099"/>
          </a:solidFill>
          <a:latin typeface="Arial" panose="020B0604020202020204" pitchFamily="34" charset="0"/>
        </a:defRPr>
      </a:lvl2pPr>
      <a:lvl3pPr algn="r" rtl="0" eaLnBrk="0" fontAlgn="base" hangingPunct="0">
        <a:spcBef>
          <a:spcPct val="0"/>
        </a:spcBef>
        <a:spcAft>
          <a:spcPct val="0"/>
        </a:spcAft>
        <a:defRPr sz="3200">
          <a:solidFill>
            <a:srgbClr val="000099"/>
          </a:solidFill>
          <a:latin typeface="Arial" panose="020B0604020202020204" pitchFamily="34" charset="0"/>
        </a:defRPr>
      </a:lvl3pPr>
      <a:lvl4pPr algn="r" rtl="0" eaLnBrk="0" fontAlgn="base" hangingPunct="0">
        <a:spcBef>
          <a:spcPct val="0"/>
        </a:spcBef>
        <a:spcAft>
          <a:spcPct val="0"/>
        </a:spcAft>
        <a:defRPr sz="3200">
          <a:solidFill>
            <a:srgbClr val="000099"/>
          </a:solidFill>
          <a:latin typeface="Arial" panose="020B0604020202020204" pitchFamily="34" charset="0"/>
        </a:defRPr>
      </a:lvl4pPr>
      <a:lvl5pPr algn="r" rtl="0" eaLnBrk="0" fontAlgn="base" hangingPunct="0">
        <a:spcBef>
          <a:spcPct val="0"/>
        </a:spcBef>
        <a:spcAft>
          <a:spcPct val="0"/>
        </a:spcAft>
        <a:defRPr sz="3200">
          <a:solidFill>
            <a:srgbClr val="000099"/>
          </a:solidFill>
          <a:latin typeface="Arial" panose="020B0604020202020204" pitchFamily="34" charset="0"/>
        </a:defRPr>
      </a:lvl5pPr>
      <a:lvl6pPr marL="457200" algn="r" rtl="0" eaLnBrk="0" fontAlgn="base" hangingPunct="0">
        <a:spcBef>
          <a:spcPct val="0"/>
        </a:spcBef>
        <a:spcAft>
          <a:spcPct val="0"/>
        </a:spcAft>
        <a:defRPr sz="3200">
          <a:solidFill>
            <a:srgbClr val="000099"/>
          </a:solidFill>
          <a:latin typeface="Arial" panose="020B0604020202020204" pitchFamily="34" charset="0"/>
        </a:defRPr>
      </a:lvl6pPr>
      <a:lvl7pPr marL="914400" algn="r" rtl="0" eaLnBrk="0" fontAlgn="base" hangingPunct="0">
        <a:spcBef>
          <a:spcPct val="0"/>
        </a:spcBef>
        <a:spcAft>
          <a:spcPct val="0"/>
        </a:spcAft>
        <a:defRPr sz="3200">
          <a:solidFill>
            <a:srgbClr val="000099"/>
          </a:solidFill>
          <a:latin typeface="Arial" panose="020B0604020202020204" pitchFamily="34" charset="0"/>
        </a:defRPr>
      </a:lvl7pPr>
      <a:lvl8pPr marL="1371600" algn="r" rtl="0" eaLnBrk="0" fontAlgn="base" hangingPunct="0">
        <a:spcBef>
          <a:spcPct val="0"/>
        </a:spcBef>
        <a:spcAft>
          <a:spcPct val="0"/>
        </a:spcAft>
        <a:defRPr sz="3200">
          <a:solidFill>
            <a:srgbClr val="000099"/>
          </a:solidFill>
          <a:latin typeface="Arial" panose="020B0604020202020204" pitchFamily="34" charset="0"/>
        </a:defRPr>
      </a:lvl8pPr>
      <a:lvl9pPr marL="1828800" algn="r" rtl="0" eaLnBrk="0" fontAlgn="base" hangingPunct="0">
        <a:spcBef>
          <a:spcPct val="0"/>
        </a:spcBef>
        <a:spcAft>
          <a:spcPct val="0"/>
        </a:spcAft>
        <a:defRPr sz="3200">
          <a:solidFill>
            <a:srgbClr val="000099"/>
          </a:solidFill>
          <a:latin typeface="Arial" panose="020B0604020202020204" pitchFamily="34" charset="0"/>
        </a:defRPr>
      </a:lvl9pPr>
    </p:titleStyle>
    <p:bodyStyle>
      <a:lvl1pPr marL="342900" indent="-342900" algn="l" rtl="0" eaLnBrk="0" fontAlgn="base" hangingPunct="0">
        <a:spcBef>
          <a:spcPct val="20000"/>
        </a:spcBef>
        <a:spcAft>
          <a:spcPct val="0"/>
        </a:spcAft>
        <a:buSzPct val="120000"/>
        <a:buFont typeface="Wingdings" panose="05000000000000000000" pitchFamily="2" charset="2"/>
        <a:buChar char="w"/>
        <a:defRPr sz="2600" kern="1200">
          <a:solidFill>
            <a:srgbClr val="000099"/>
          </a:solidFill>
          <a:latin typeface="+mn-lt"/>
          <a:ea typeface="+mn-ea"/>
          <a:cs typeface="+mn-cs"/>
        </a:defRPr>
      </a:lvl1pPr>
      <a:lvl2pPr marL="742950" indent="-285750" algn="l" rtl="0" eaLnBrk="0" fontAlgn="base" hangingPunct="0">
        <a:spcBef>
          <a:spcPct val="20000"/>
        </a:spcBef>
        <a:spcAft>
          <a:spcPct val="0"/>
        </a:spcAft>
        <a:buSzPct val="80000"/>
        <a:buFont typeface="Wingdings" panose="05000000000000000000" pitchFamily="2" charset="2"/>
        <a:buChar char="Ø"/>
        <a:defRPr sz="2600" kern="1200">
          <a:solidFill>
            <a:srgbClr val="000099"/>
          </a:solidFill>
          <a:latin typeface="+mn-lt"/>
          <a:ea typeface="+mn-ea"/>
          <a:cs typeface="+mn-cs"/>
        </a:defRPr>
      </a:lvl2pPr>
      <a:lvl3pPr marL="1143000" indent="-228600" algn="l" rtl="0" eaLnBrk="0" fontAlgn="base" hangingPunct="0">
        <a:spcBef>
          <a:spcPct val="20000"/>
        </a:spcBef>
        <a:spcAft>
          <a:spcPct val="0"/>
        </a:spcAft>
        <a:buChar char="•"/>
        <a:defRPr sz="2600" kern="1200">
          <a:solidFill>
            <a:srgbClr val="000099"/>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har char="–"/>
        <a:defRPr sz="2600" kern="1200">
          <a:solidFill>
            <a:srgbClr val="000099"/>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har char="»"/>
        <a:defRPr sz="2600" kern="1200">
          <a:solidFill>
            <a:srgbClr val="000099"/>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title" idx="4294967295"/>
          </p:nvPr>
        </p:nvSpPr>
        <p:spPr>
          <a:xfrm>
            <a:off x="685800" y="4800600"/>
            <a:ext cx="6934200" cy="1600200"/>
          </a:xfrm>
        </p:spPr>
        <p:txBody>
          <a:bodyPr/>
          <a:lstStyle/>
          <a:p>
            <a:pPr algn="ctr"/>
            <a:r>
              <a:rPr lang="en-US" b="1" dirty="0" smtClean="0">
                <a:latin typeface="Univers" panose="020B0603020202030204" pitchFamily="34" charset="0"/>
              </a:rPr>
              <a:t>Lamorinda CERT</a:t>
            </a:r>
            <a:br>
              <a:rPr lang="en-US" b="1" dirty="0" smtClean="0">
                <a:latin typeface="Univers" panose="020B0603020202030204" pitchFamily="34" charset="0"/>
              </a:rPr>
            </a:br>
            <a:r>
              <a:rPr lang="en-US" sz="3600" b="1" dirty="0" smtClean="0">
                <a:latin typeface="Univers" panose="020B0603020202030204" pitchFamily="34" charset="0"/>
              </a:rPr>
              <a:t>Triage For All Ages</a:t>
            </a:r>
          </a:p>
        </p:txBody>
      </p:sp>
      <p:sp>
        <p:nvSpPr>
          <p:cNvPr id="380931" name="Text Box 3"/>
          <p:cNvSpPr txBox="1">
            <a:spLocks noChangeArrowheads="1"/>
          </p:cNvSpPr>
          <p:nvPr/>
        </p:nvSpPr>
        <p:spPr bwMode="auto">
          <a:xfrm>
            <a:off x="212725" y="6383338"/>
            <a:ext cx="162576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000" dirty="0" smtClean="0">
                <a:solidFill>
                  <a:srgbClr val="000099"/>
                </a:solidFill>
                <a:effectLst>
                  <a:outerShdw blurRad="38100" dist="38100" dir="2700000" algn="tl">
                    <a:srgbClr val="C0C0C0"/>
                  </a:outerShdw>
                </a:effectLst>
              </a:rPr>
              <a:t>Updated</a:t>
            </a:r>
            <a:r>
              <a:rPr lang="en-US" sz="1000" dirty="0">
                <a:solidFill>
                  <a:srgbClr val="000099"/>
                </a:solidFill>
                <a:effectLst>
                  <a:outerShdw blurRad="38100" dist="38100" dir="2700000" algn="tl">
                    <a:srgbClr val="C0C0C0"/>
                  </a:outerShdw>
                </a:effectLst>
              </a:rPr>
              <a:t>: </a:t>
            </a:r>
            <a:r>
              <a:rPr lang="en-US" sz="1000" dirty="0" smtClean="0">
                <a:solidFill>
                  <a:srgbClr val="000099"/>
                </a:solidFill>
                <a:effectLst>
                  <a:outerShdw blurRad="38100" dist="38100" dir="2700000" algn="tl">
                    <a:srgbClr val="C0C0C0"/>
                  </a:outerShdw>
                </a:effectLst>
              </a:rPr>
              <a:t>26 August 2017</a:t>
            </a:r>
            <a:endParaRPr lang="en-US" sz="1000" dirty="0">
              <a:solidFill>
                <a:srgbClr val="0000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219200" y="304800"/>
            <a:ext cx="769620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lvl1pPr>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lgn="r">
              <a:spcBef>
                <a:spcPct val="0"/>
              </a:spcBef>
              <a:buClrTx/>
              <a:buFontTx/>
              <a:buNone/>
            </a:pPr>
            <a:r>
              <a:rPr lang="en-US" sz="3200" b="1"/>
              <a:t>The START Triage System</a:t>
            </a:r>
            <a:endParaRPr lang="en-US" sz="3200"/>
          </a:p>
        </p:txBody>
      </p:sp>
      <p:pic>
        <p:nvPicPr>
          <p:cNvPr id="26627" name="Picture 4" descr="Met T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18700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5"/>
          <p:cNvSpPr txBox="1">
            <a:spLocks noChangeArrowheads="1"/>
          </p:cNvSpPr>
          <p:nvPr/>
        </p:nvSpPr>
        <p:spPr bwMode="auto">
          <a:xfrm>
            <a:off x="1143000" y="2117725"/>
            <a:ext cx="4038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lgn="r">
              <a:spcBef>
                <a:spcPct val="50000"/>
              </a:spcBef>
              <a:buClrTx/>
              <a:buFontTx/>
              <a:buNone/>
            </a:pPr>
            <a:r>
              <a:rPr lang="en-US" sz="4000" u="sng"/>
              <a:t>S</a:t>
            </a:r>
            <a:r>
              <a:rPr lang="en-US" sz="4000"/>
              <a:t>imple</a:t>
            </a:r>
            <a:br>
              <a:rPr lang="en-US" sz="4000"/>
            </a:br>
            <a:r>
              <a:rPr lang="en-US" sz="4000" u="sng"/>
              <a:t>T</a:t>
            </a:r>
            <a:r>
              <a:rPr lang="en-US" sz="4000"/>
              <a:t>riage</a:t>
            </a:r>
            <a:br>
              <a:rPr lang="en-US" sz="4000"/>
            </a:br>
            <a:r>
              <a:rPr lang="en-US" sz="4000" u="sng"/>
              <a:t>A</a:t>
            </a:r>
            <a:r>
              <a:rPr lang="en-US" sz="4000"/>
              <a:t>nd</a:t>
            </a:r>
            <a:br>
              <a:rPr lang="en-US" sz="4000"/>
            </a:br>
            <a:r>
              <a:rPr lang="en-US" sz="4000" u="sng"/>
              <a:t>R</a:t>
            </a:r>
            <a:r>
              <a:rPr lang="en-US" sz="4000"/>
              <a:t>apid</a:t>
            </a:r>
            <a:br>
              <a:rPr lang="en-US" sz="4000"/>
            </a:br>
            <a:r>
              <a:rPr lang="en-US" sz="4000" u="sng"/>
              <a:t>T</a:t>
            </a:r>
            <a:r>
              <a:rPr lang="en-US" sz="4000"/>
              <a:t>reatment</a:t>
            </a:r>
          </a:p>
        </p:txBody>
      </p:sp>
      <p:sp>
        <p:nvSpPr>
          <p:cNvPr id="26629" name="Text Box 6"/>
          <p:cNvSpPr txBox="1">
            <a:spLocks noChangeArrowheads="1"/>
          </p:cNvSpPr>
          <p:nvPr/>
        </p:nvSpPr>
        <p:spPr bwMode="auto">
          <a:xfrm>
            <a:off x="1295400" y="52578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spcBef>
                <a:spcPct val="50000"/>
              </a:spcBef>
              <a:buClrTx/>
              <a:buFontTx/>
              <a:buNone/>
            </a:pPr>
            <a:endParaRPr lang="en-US" sz="1800">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47800" y="304800"/>
            <a:ext cx="7467600" cy="685800"/>
          </a:xfrm>
        </p:spPr>
        <p:txBody>
          <a:bodyPr/>
          <a:lstStyle/>
          <a:p>
            <a:r>
              <a:rPr lang="en-US" smtClean="0"/>
              <a:t>START Victim Assessment Order</a:t>
            </a:r>
            <a:endParaRPr lang="en-US" smtClean="0">
              <a:solidFill>
                <a:srgbClr val="CC3300"/>
              </a:solidFill>
            </a:endParaRPr>
          </a:p>
        </p:txBody>
      </p:sp>
      <p:sp>
        <p:nvSpPr>
          <p:cNvPr id="28675" name="Rectangle 3"/>
          <p:cNvSpPr txBox="1">
            <a:spLocks noChangeArrowheads="1"/>
          </p:cNvSpPr>
          <p:nvPr/>
        </p:nvSpPr>
        <p:spPr bwMode="auto">
          <a:xfrm>
            <a:off x="990600" y="1066800"/>
            <a:ext cx="7543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buClr>
                <a:schemeClr val="accent2"/>
              </a:buClr>
              <a:buFont typeface="Wingdings" panose="05000000000000000000" pitchFamily="2" charset="2"/>
              <a:buChar char="w"/>
            </a:pPr>
            <a:r>
              <a:rPr lang="en-US" b="1" dirty="0">
                <a:solidFill>
                  <a:schemeClr val="accent2"/>
                </a:solidFill>
              </a:rPr>
              <a:t>START WHERE YOU STAND</a:t>
            </a:r>
          </a:p>
          <a:p>
            <a:pPr>
              <a:buClr>
                <a:schemeClr val="accent2"/>
              </a:buClr>
              <a:buFont typeface="Wingdings" panose="05000000000000000000" pitchFamily="2" charset="2"/>
              <a:buChar char="w"/>
            </a:pPr>
            <a:r>
              <a:rPr lang="en-US" dirty="0">
                <a:solidFill>
                  <a:schemeClr val="accent2"/>
                </a:solidFill>
              </a:rPr>
              <a:t>Every victim gets a tag.</a:t>
            </a:r>
          </a:p>
          <a:p>
            <a:pPr>
              <a:buClr>
                <a:schemeClr val="accent2"/>
              </a:buClr>
              <a:buFont typeface="Wingdings" panose="05000000000000000000" pitchFamily="2" charset="2"/>
              <a:buChar char="w"/>
            </a:pPr>
            <a:r>
              <a:rPr lang="en-US" dirty="0">
                <a:solidFill>
                  <a:schemeClr val="accent2"/>
                </a:solidFill>
              </a:rPr>
              <a:t>Identify all “Walking Wounded” first – these </a:t>
            </a:r>
            <a:r>
              <a:rPr lang="en-US" dirty="0" smtClean="0">
                <a:solidFill>
                  <a:schemeClr val="accent2"/>
                </a:solidFill>
              </a:rPr>
              <a:t>are, </a:t>
            </a:r>
            <a:r>
              <a:rPr lang="en-US" dirty="0">
                <a:solidFill>
                  <a:schemeClr val="accent2"/>
                </a:solidFill>
              </a:rPr>
              <a:t>by </a:t>
            </a:r>
            <a:r>
              <a:rPr lang="en-US" dirty="0" smtClean="0">
                <a:solidFill>
                  <a:schemeClr val="accent2"/>
                </a:solidFill>
              </a:rPr>
              <a:t>definition, </a:t>
            </a:r>
            <a:r>
              <a:rPr lang="en-US" dirty="0">
                <a:solidFill>
                  <a:schemeClr val="accent2"/>
                </a:solidFill>
              </a:rPr>
              <a:t>“</a:t>
            </a:r>
            <a:r>
              <a:rPr lang="en-US" b="1" i="1" dirty="0">
                <a:solidFill>
                  <a:srgbClr val="009900"/>
                </a:solidFill>
              </a:rPr>
              <a:t>Minor</a:t>
            </a:r>
            <a:r>
              <a:rPr lang="en-US" dirty="0">
                <a:solidFill>
                  <a:schemeClr val="accent2"/>
                </a:solidFill>
              </a:rPr>
              <a:t>” whether they are bruised, cut, have broken bones or other, </a:t>
            </a:r>
            <a:r>
              <a:rPr lang="en-US" i="1" dirty="0">
                <a:solidFill>
                  <a:schemeClr val="accent2"/>
                </a:solidFill>
              </a:rPr>
              <a:t>non-life threatening </a:t>
            </a:r>
            <a:r>
              <a:rPr lang="en-US" dirty="0">
                <a:solidFill>
                  <a:schemeClr val="accent2"/>
                </a:solidFill>
              </a:rPr>
              <a:t>injuries.</a:t>
            </a:r>
          </a:p>
          <a:p>
            <a:pPr>
              <a:buClr>
                <a:schemeClr val="accent2"/>
              </a:buClr>
              <a:buFont typeface="Wingdings" panose="05000000000000000000" pitchFamily="2" charset="2"/>
              <a:buChar char="w"/>
            </a:pPr>
            <a:r>
              <a:rPr lang="en-US" dirty="0">
                <a:solidFill>
                  <a:schemeClr val="accent2"/>
                </a:solidFill>
              </a:rPr>
              <a:t>If they are not breathing even after repositioning the airway they are “</a:t>
            </a:r>
            <a:r>
              <a:rPr lang="en-US" b="1" i="1" dirty="0">
                <a:solidFill>
                  <a:schemeClr val="tx1"/>
                </a:solidFill>
              </a:rPr>
              <a:t>Morgue</a:t>
            </a:r>
            <a:r>
              <a:rPr lang="en-US" dirty="0">
                <a:solidFill>
                  <a:schemeClr val="accent2"/>
                </a:solidFill>
              </a:rPr>
              <a:t>”.</a:t>
            </a:r>
          </a:p>
          <a:p>
            <a:pPr>
              <a:buClr>
                <a:schemeClr val="accent2"/>
              </a:buClr>
              <a:buFont typeface="Wingdings" panose="05000000000000000000" pitchFamily="2" charset="2"/>
              <a:buChar char="w"/>
            </a:pPr>
            <a:r>
              <a:rPr lang="en-US" dirty="0">
                <a:solidFill>
                  <a:schemeClr val="accent2"/>
                </a:solidFill>
              </a:rPr>
              <a:t>Next, if they fail any part of RPM they are “</a:t>
            </a:r>
            <a:r>
              <a:rPr lang="en-US" b="1" i="1" dirty="0">
                <a:solidFill>
                  <a:srgbClr val="FF0000"/>
                </a:solidFill>
              </a:rPr>
              <a:t>Immediate</a:t>
            </a:r>
            <a:r>
              <a:rPr lang="en-US" dirty="0">
                <a:solidFill>
                  <a:schemeClr val="accent2"/>
                </a:solidFill>
              </a:rPr>
              <a:t>”.</a:t>
            </a:r>
          </a:p>
          <a:p>
            <a:pPr>
              <a:buClr>
                <a:schemeClr val="accent2"/>
              </a:buClr>
              <a:buFont typeface="Wingdings" panose="05000000000000000000" pitchFamily="2" charset="2"/>
              <a:buChar char="w"/>
            </a:pPr>
            <a:r>
              <a:rPr lang="en-US" dirty="0">
                <a:solidFill>
                  <a:schemeClr val="accent2"/>
                </a:solidFill>
              </a:rPr>
              <a:t>If they pass RPM they are </a:t>
            </a:r>
            <a:r>
              <a:rPr lang="en-US" smtClean="0">
                <a:solidFill>
                  <a:schemeClr val="accent2"/>
                </a:solidFill>
              </a:rPr>
              <a:t>“</a:t>
            </a:r>
            <a:r>
              <a:rPr lang="en-US" b="1" i="1" smtClean="0">
                <a:solidFill>
                  <a:srgbClr val="FFCC00"/>
                </a:solidFill>
              </a:rPr>
              <a:t>Delayed</a:t>
            </a:r>
            <a:r>
              <a:rPr lang="en-US" smtClean="0">
                <a:solidFill>
                  <a:schemeClr val="accent2"/>
                </a:solidFill>
              </a:rPr>
              <a:t>”.</a:t>
            </a:r>
            <a:endParaRPr lang="en-US" dirty="0">
              <a:solidFill>
                <a:schemeClr val="accent2"/>
              </a:solidFill>
            </a:endParaRPr>
          </a:p>
          <a:p>
            <a:pPr>
              <a:buClr>
                <a:schemeClr val="accent2"/>
              </a:buClr>
              <a:buFont typeface="Wingdings" panose="05000000000000000000" pitchFamily="2" charset="2"/>
              <a:buChar char="w"/>
            </a:pP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47800" y="304800"/>
            <a:ext cx="7467600" cy="685800"/>
          </a:xfrm>
        </p:spPr>
        <p:txBody>
          <a:bodyPr/>
          <a:lstStyle/>
          <a:p>
            <a:r>
              <a:rPr lang="en-US" smtClean="0"/>
              <a:t>Patient Assessment…</a:t>
            </a:r>
            <a:r>
              <a:rPr lang="en-US" smtClean="0">
                <a:solidFill>
                  <a:srgbClr val="CC3300"/>
                </a:solidFill>
              </a:rPr>
              <a:t>RPM</a:t>
            </a:r>
          </a:p>
        </p:txBody>
      </p:sp>
      <p:sp>
        <p:nvSpPr>
          <p:cNvPr id="30723" name="Rectangle 3"/>
          <p:cNvSpPr>
            <a:spLocks noGrp="1" noChangeArrowheads="1"/>
          </p:cNvSpPr>
          <p:nvPr>
            <p:ph type="body" idx="1"/>
          </p:nvPr>
        </p:nvSpPr>
        <p:spPr>
          <a:xfrm>
            <a:off x="1143000" y="2362200"/>
            <a:ext cx="7315200" cy="4114800"/>
          </a:xfrm>
        </p:spPr>
        <p:txBody>
          <a:bodyPr/>
          <a:lstStyle/>
          <a:p>
            <a:pPr>
              <a:buClr>
                <a:schemeClr val="accent2"/>
              </a:buClr>
              <a:buFont typeface="Wingdings" panose="05000000000000000000" pitchFamily="2" charset="2"/>
              <a:buChar char="w"/>
            </a:pPr>
            <a:r>
              <a:rPr lang="en-US" sz="3300" b="1" smtClean="0">
                <a:solidFill>
                  <a:srgbClr val="CC3300"/>
                </a:solidFill>
              </a:rPr>
              <a:t>R</a:t>
            </a:r>
            <a:r>
              <a:rPr lang="en-US" smtClean="0">
                <a:solidFill>
                  <a:schemeClr val="accent2"/>
                </a:solidFill>
              </a:rPr>
              <a:t>espirations</a:t>
            </a:r>
          </a:p>
          <a:p>
            <a:pPr>
              <a:buClr>
                <a:schemeClr val="accent2"/>
              </a:buClr>
              <a:buFont typeface="Wingdings" panose="05000000000000000000" pitchFamily="2" charset="2"/>
              <a:buChar char="w"/>
            </a:pPr>
            <a:r>
              <a:rPr lang="en-US" sz="3300" b="1" smtClean="0">
                <a:solidFill>
                  <a:srgbClr val="CC3300"/>
                </a:solidFill>
              </a:rPr>
              <a:t>P</a:t>
            </a:r>
            <a:r>
              <a:rPr lang="en-US" smtClean="0">
                <a:solidFill>
                  <a:schemeClr val="accent2"/>
                </a:solidFill>
              </a:rPr>
              <a:t>erfusion</a:t>
            </a:r>
          </a:p>
          <a:p>
            <a:pPr>
              <a:buClr>
                <a:schemeClr val="accent2"/>
              </a:buClr>
              <a:buFont typeface="Wingdings" panose="05000000000000000000" pitchFamily="2" charset="2"/>
              <a:buChar char="w"/>
            </a:pPr>
            <a:r>
              <a:rPr lang="en-US" sz="3300" b="1" smtClean="0">
                <a:solidFill>
                  <a:srgbClr val="CC3300"/>
                </a:solidFill>
              </a:rPr>
              <a:t>M</a:t>
            </a:r>
            <a:r>
              <a:rPr lang="en-US" smtClean="0">
                <a:solidFill>
                  <a:schemeClr val="accent2"/>
                </a:solidFill>
              </a:rPr>
              <a:t>ental Status</a:t>
            </a:r>
          </a:p>
        </p:txBody>
      </p:sp>
      <p:sp>
        <p:nvSpPr>
          <p:cNvPr id="30724" name="Text Box 4"/>
          <p:cNvSpPr txBox="1">
            <a:spLocks noChangeArrowheads="1"/>
          </p:cNvSpPr>
          <p:nvPr/>
        </p:nvSpPr>
        <p:spPr bwMode="auto">
          <a:xfrm>
            <a:off x="838200" y="1295400"/>
            <a:ext cx="601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spcBef>
                <a:spcPct val="50000"/>
              </a:spcBef>
              <a:buClrTx/>
              <a:buFontTx/>
              <a:buNone/>
            </a:pPr>
            <a:r>
              <a:rPr lang="en-US" sz="3200">
                <a:solidFill>
                  <a:schemeClr val="tx1"/>
                </a:solidFill>
              </a:rPr>
              <a:t>Three things to check…</a:t>
            </a:r>
          </a:p>
        </p:txBody>
      </p:sp>
      <p:sp>
        <p:nvSpPr>
          <p:cNvPr id="30725" name="Text Box 5"/>
          <p:cNvSpPr txBox="1">
            <a:spLocks noChangeArrowheads="1"/>
          </p:cNvSpPr>
          <p:nvPr/>
        </p:nvSpPr>
        <p:spPr bwMode="auto">
          <a:xfrm>
            <a:off x="762000" y="4800600"/>
            <a:ext cx="7315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lgn="ctr">
              <a:spcBef>
                <a:spcPct val="50000"/>
              </a:spcBef>
              <a:buClrTx/>
              <a:buFontTx/>
              <a:buNone/>
            </a:pPr>
            <a:r>
              <a:rPr lang="en-US" sz="3200" b="1" i="1">
                <a:solidFill>
                  <a:schemeClr val="tx1"/>
                </a:solidFill>
              </a:rPr>
              <a:t>Anyone</a:t>
            </a:r>
            <a:r>
              <a:rPr lang="en-US" b="1" i="1">
                <a:solidFill>
                  <a:schemeClr val="tx1"/>
                </a:solidFill>
              </a:rPr>
              <a:t> who is unconscious is an </a:t>
            </a:r>
            <a:r>
              <a:rPr lang="en-US" b="1" i="1">
                <a:solidFill>
                  <a:srgbClr val="CC3300"/>
                </a:solidFill>
              </a:rPr>
              <a:t>“Immediate”</a:t>
            </a:r>
            <a:r>
              <a:rPr lang="en-US" b="1" i="1">
                <a:solidFill>
                  <a:schemeClr val="tx1"/>
                </a:solidFill>
              </a:rPr>
              <a:t> by definition!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447800" y="304800"/>
            <a:ext cx="7467600" cy="685800"/>
          </a:xfrm>
        </p:spPr>
        <p:txBody>
          <a:bodyPr/>
          <a:lstStyle/>
          <a:p>
            <a:pPr>
              <a:defRPr/>
            </a:pPr>
            <a:r>
              <a:rPr lang="en-US" dirty="0" smtClean="0">
                <a:solidFill>
                  <a:schemeClr val="accent6"/>
                </a:solidFill>
              </a:rPr>
              <a:t>RPM Mnemonic</a:t>
            </a:r>
          </a:p>
        </p:txBody>
      </p:sp>
      <p:sp>
        <p:nvSpPr>
          <p:cNvPr id="315396" name="Text Box 4"/>
          <p:cNvSpPr txBox="1">
            <a:spLocks noChangeArrowheads="1"/>
          </p:cNvSpPr>
          <p:nvPr/>
        </p:nvSpPr>
        <p:spPr bwMode="auto">
          <a:xfrm>
            <a:off x="1676400" y="1524000"/>
            <a:ext cx="1295400" cy="4524375"/>
          </a:xfrm>
          <a:prstGeom prst="rect">
            <a:avLst/>
          </a:prstGeom>
          <a:solidFill>
            <a:srgbClr val="FFFF99"/>
          </a:solidFill>
          <a:ln w="38100">
            <a:solidFill>
              <a:schemeClr val="accent6"/>
            </a:solidFill>
            <a:miter lim="800000"/>
            <a:headEnd/>
            <a:tailEnd/>
          </a:ln>
          <a:effectLst/>
        </p:spPr>
        <p:txBody>
          <a:bodyPr>
            <a:spAutoFit/>
          </a:bodyPr>
          <a:lstStyle/>
          <a:p>
            <a:pPr algn="ctr">
              <a:spcBef>
                <a:spcPct val="50000"/>
              </a:spcBef>
              <a:defRPr/>
            </a:pPr>
            <a:r>
              <a:rPr lang="en-US" sz="7200" b="1" dirty="0">
                <a:solidFill>
                  <a:schemeClr val="accent6"/>
                </a:solidFill>
              </a:rPr>
              <a:t>R</a:t>
            </a:r>
          </a:p>
          <a:p>
            <a:pPr algn="ctr">
              <a:spcBef>
                <a:spcPct val="50000"/>
              </a:spcBef>
              <a:defRPr/>
            </a:pPr>
            <a:r>
              <a:rPr lang="en-US" sz="7200" b="1" dirty="0">
                <a:solidFill>
                  <a:schemeClr val="accent6"/>
                </a:solidFill>
              </a:rPr>
              <a:t>P</a:t>
            </a:r>
          </a:p>
          <a:p>
            <a:pPr algn="ctr">
              <a:spcBef>
                <a:spcPct val="50000"/>
              </a:spcBef>
              <a:defRPr/>
            </a:pPr>
            <a:r>
              <a:rPr lang="en-US" sz="7200" b="1" dirty="0">
                <a:solidFill>
                  <a:schemeClr val="accent6"/>
                </a:solidFill>
              </a:rPr>
              <a:t>M</a:t>
            </a:r>
          </a:p>
        </p:txBody>
      </p:sp>
      <p:sp>
        <p:nvSpPr>
          <p:cNvPr id="6" name="Text Box 4"/>
          <p:cNvSpPr txBox="1">
            <a:spLocks noChangeArrowheads="1"/>
          </p:cNvSpPr>
          <p:nvPr/>
        </p:nvSpPr>
        <p:spPr bwMode="auto">
          <a:xfrm>
            <a:off x="3886200" y="1524000"/>
            <a:ext cx="3886200" cy="4524375"/>
          </a:xfrm>
          <a:prstGeom prst="rect">
            <a:avLst/>
          </a:prstGeom>
          <a:solidFill>
            <a:srgbClr val="FFFF99"/>
          </a:solidFill>
          <a:ln w="38100">
            <a:solidFill>
              <a:schemeClr val="accent6"/>
            </a:solidFill>
            <a:miter lim="800000"/>
            <a:headEnd/>
            <a:tailEnd/>
          </a:ln>
          <a:effectLst/>
        </p:spPr>
        <p:txBody>
          <a:bodyPr>
            <a:spAutoFit/>
          </a:bodyPr>
          <a:lstStyle/>
          <a:p>
            <a:pPr algn="ctr">
              <a:spcBef>
                <a:spcPct val="50000"/>
              </a:spcBef>
              <a:defRPr/>
            </a:pPr>
            <a:r>
              <a:rPr lang="en-US" sz="7200" b="1" dirty="0">
                <a:solidFill>
                  <a:schemeClr val="accent6"/>
                </a:solidFill>
              </a:rPr>
              <a:t>30</a:t>
            </a:r>
          </a:p>
          <a:p>
            <a:pPr algn="ctr">
              <a:spcBef>
                <a:spcPct val="50000"/>
              </a:spcBef>
              <a:defRPr/>
            </a:pPr>
            <a:r>
              <a:rPr lang="en-US" sz="7200" b="1" dirty="0">
                <a:solidFill>
                  <a:schemeClr val="accent6"/>
                </a:solidFill>
              </a:rPr>
              <a:t>2</a:t>
            </a:r>
          </a:p>
          <a:p>
            <a:pPr algn="ctr">
              <a:spcBef>
                <a:spcPct val="50000"/>
              </a:spcBef>
              <a:defRPr/>
            </a:pPr>
            <a:r>
              <a:rPr lang="en-US" sz="7200" b="1" dirty="0">
                <a:solidFill>
                  <a:schemeClr val="accent6"/>
                </a:solidFill>
              </a:rPr>
              <a:t>Can Do</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47800" y="304800"/>
            <a:ext cx="7467600" cy="685800"/>
          </a:xfrm>
          <a:noFill/>
        </p:spPr>
        <p:txBody>
          <a:bodyPr/>
          <a:lstStyle/>
          <a:p>
            <a:r>
              <a:rPr lang="en-US" smtClean="0">
                <a:solidFill>
                  <a:srgbClr val="CC3300"/>
                </a:solidFill>
              </a:rPr>
              <a:t>R</a:t>
            </a:r>
            <a:r>
              <a:rPr lang="en-US" smtClean="0"/>
              <a:t>PM…Respirations</a:t>
            </a:r>
          </a:p>
        </p:txBody>
      </p:sp>
      <p:sp>
        <p:nvSpPr>
          <p:cNvPr id="34819" name="Rectangle 3"/>
          <p:cNvSpPr>
            <a:spLocks noGrp="1" noChangeArrowheads="1"/>
          </p:cNvSpPr>
          <p:nvPr>
            <p:ph type="body" idx="1"/>
          </p:nvPr>
        </p:nvSpPr>
        <p:spPr>
          <a:xfrm>
            <a:off x="685800" y="1295400"/>
            <a:ext cx="8001000" cy="4953000"/>
          </a:xfrm>
          <a:noFill/>
        </p:spPr>
        <p:txBody>
          <a:bodyPr/>
          <a:lstStyle/>
          <a:p>
            <a:pPr>
              <a:lnSpc>
                <a:spcPct val="90000"/>
              </a:lnSpc>
              <a:spcAft>
                <a:spcPts val="1200"/>
              </a:spcAft>
              <a:buClr>
                <a:schemeClr val="accent2"/>
              </a:buClr>
              <a:buFont typeface="Wingdings" panose="05000000000000000000" pitchFamily="2" charset="2"/>
              <a:buChar char="w"/>
            </a:pPr>
            <a:r>
              <a:rPr lang="en-US" smtClean="0">
                <a:solidFill>
                  <a:schemeClr val="accent2"/>
                </a:solidFill>
              </a:rPr>
              <a:t>No breathing or Agonal respiration</a:t>
            </a:r>
          </a:p>
          <a:p>
            <a:pPr lvl="1">
              <a:lnSpc>
                <a:spcPct val="90000"/>
              </a:lnSpc>
              <a:spcAft>
                <a:spcPts val="1200"/>
              </a:spcAft>
              <a:buClr>
                <a:schemeClr val="accent2"/>
              </a:buClr>
              <a:buFont typeface="Wingdings" panose="05000000000000000000" pitchFamily="2" charset="2"/>
              <a:buChar char="Ø"/>
            </a:pPr>
            <a:r>
              <a:rPr lang="en-US" sz="2600" smtClean="0">
                <a:solidFill>
                  <a:schemeClr val="accent2"/>
                </a:solidFill>
              </a:rPr>
              <a:t>Position airway, if still not breathing try it again</a:t>
            </a:r>
          </a:p>
          <a:p>
            <a:pPr lvl="1">
              <a:lnSpc>
                <a:spcPct val="90000"/>
              </a:lnSpc>
              <a:spcAft>
                <a:spcPts val="1200"/>
              </a:spcAft>
              <a:buClr>
                <a:schemeClr val="accent2"/>
              </a:buClr>
              <a:buFont typeface="Wingdings" panose="05000000000000000000" pitchFamily="2" charset="2"/>
              <a:buChar char="Ø"/>
            </a:pPr>
            <a:r>
              <a:rPr lang="en-US" sz="2600" smtClean="0">
                <a:solidFill>
                  <a:schemeClr val="accent2"/>
                </a:solidFill>
              </a:rPr>
              <a:t>If pediatric and there is a peripheral pulse, give 5 mouth to barrier ventilations.</a:t>
            </a:r>
          </a:p>
          <a:p>
            <a:pPr lvl="1">
              <a:lnSpc>
                <a:spcPct val="90000"/>
              </a:lnSpc>
              <a:spcAft>
                <a:spcPts val="1200"/>
              </a:spcAft>
              <a:buClr>
                <a:schemeClr val="accent2"/>
              </a:buClr>
              <a:buFont typeface="Wingdings" panose="05000000000000000000" pitchFamily="2" charset="2"/>
              <a:buChar char="Ø"/>
            </a:pPr>
            <a:r>
              <a:rPr lang="en-US" sz="2600" smtClean="0">
                <a:solidFill>
                  <a:schemeClr val="accent2"/>
                </a:solidFill>
              </a:rPr>
              <a:t>If apnea persists, tag as </a:t>
            </a:r>
            <a:r>
              <a:rPr lang="en-US" sz="2600" b="1" i="1" smtClean="0">
                <a:solidFill>
                  <a:schemeClr val="tx1"/>
                </a:solidFill>
              </a:rPr>
              <a:t>MORGUE</a:t>
            </a:r>
            <a:r>
              <a:rPr lang="en-US" sz="2600" smtClean="0">
                <a:solidFill>
                  <a:schemeClr val="accent2"/>
                </a:solidFill>
              </a:rPr>
              <a:t> and move on to next person.</a:t>
            </a:r>
            <a:endParaRPr lang="en-US" sz="2600" b="1" i="1" smtClean="0">
              <a:solidFill>
                <a:schemeClr val="tx1"/>
              </a:solidFill>
            </a:endParaRPr>
          </a:p>
        </p:txBody>
      </p:sp>
      <p:sp>
        <p:nvSpPr>
          <p:cNvPr id="2" name="TextBox 1"/>
          <p:cNvSpPr txBox="1"/>
          <p:nvPr/>
        </p:nvSpPr>
        <p:spPr>
          <a:xfrm>
            <a:off x="1143000" y="4724400"/>
            <a:ext cx="7010400" cy="1016000"/>
          </a:xfrm>
          <a:prstGeom prst="rect">
            <a:avLst/>
          </a:prstGeom>
          <a:noFill/>
          <a:ln w="38100">
            <a:solidFill>
              <a:schemeClr val="accent6"/>
            </a:solidFill>
          </a:ln>
        </p:spPr>
        <p:txBody>
          <a:bodyPr>
            <a:spAutoFit/>
          </a:bodyPr>
          <a:lstStyle/>
          <a:p>
            <a:pPr>
              <a:defRPr/>
            </a:pPr>
            <a:r>
              <a:rPr lang="en-US" sz="2000" b="1" dirty="0" err="1">
                <a:solidFill>
                  <a:schemeClr val="accent6"/>
                </a:solidFill>
              </a:rPr>
              <a:t>Agonal</a:t>
            </a:r>
            <a:r>
              <a:rPr lang="en-US" sz="2000" b="1" dirty="0">
                <a:solidFill>
                  <a:schemeClr val="accent6"/>
                </a:solidFill>
              </a:rPr>
              <a:t> respiration</a:t>
            </a:r>
            <a:r>
              <a:rPr lang="en-US" sz="2000" dirty="0">
                <a:solidFill>
                  <a:schemeClr val="accent6"/>
                </a:solidFill>
              </a:rPr>
              <a:t> is an abnormal pattern of breathing characterized by gasping, labored breathing, accompanied by strange vocalizations and muscle twitches.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47800" y="304800"/>
            <a:ext cx="7467600" cy="685800"/>
          </a:xfrm>
          <a:noFill/>
        </p:spPr>
        <p:txBody>
          <a:bodyPr/>
          <a:lstStyle/>
          <a:p>
            <a:r>
              <a:rPr lang="en-US" dirty="0" smtClean="0"/>
              <a:t>Agonal Respirations</a:t>
            </a:r>
          </a:p>
        </p:txBody>
      </p:sp>
      <p:pic>
        <p:nvPicPr>
          <p:cNvPr id="3" name="Agonal Breathing - YouTube [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19200" y="1066800"/>
            <a:ext cx="6934200" cy="5200650"/>
          </a:xfrm>
          <a:prstGeom prst="rect">
            <a:avLst/>
          </a:prstGeom>
        </p:spPr>
      </p:pic>
    </p:spTree>
    <p:extLst>
      <p:ext uri="{BB962C8B-B14F-4D97-AF65-F5344CB8AC3E}">
        <p14:creationId xmlns:p14="http://schemas.microsoft.com/office/powerpoint/2010/main" val="1184311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47800" y="304800"/>
            <a:ext cx="7467600" cy="685800"/>
          </a:xfrm>
          <a:noFill/>
        </p:spPr>
        <p:txBody>
          <a:bodyPr/>
          <a:lstStyle/>
          <a:p>
            <a:r>
              <a:rPr lang="en-US" smtClean="0">
                <a:solidFill>
                  <a:srgbClr val="CC3300"/>
                </a:solidFill>
              </a:rPr>
              <a:t>R</a:t>
            </a:r>
            <a:r>
              <a:rPr lang="en-US" smtClean="0"/>
              <a:t>PM…Respirations</a:t>
            </a:r>
          </a:p>
        </p:txBody>
      </p:sp>
      <p:sp>
        <p:nvSpPr>
          <p:cNvPr id="36867" name="Rectangle 3"/>
          <p:cNvSpPr>
            <a:spLocks noGrp="1" noChangeArrowheads="1"/>
          </p:cNvSpPr>
          <p:nvPr>
            <p:ph type="body" idx="1"/>
          </p:nvPr>
        </p:nvSpPr>
        <p:spPr>
          <a:xfrm>
            <a:off x="685800" y="2286000"/>
            <a:ext cx="8001000" cy="3962400"/>
          </a:xfrm>
          <a:noFill/>
        </p:spPr>
        <p:txBody>
          <a:bodyPr/>
          <a:lstStyle/>
          <a:p>
            <a:pPr>
              <a:lnSpc>
                <a:spcPct val="90000"/>
              </a:lnSpc>
              <a:spcBef>
                <a:spcPct val="40000"/>
              </a:spcBef>
              <a:buClr>
                <a:schemeClr val="accent2"/>
              </a:buClr>
              <a:buFont typeface="Wingdings" panose="05000000000000000000" pitchFamily="2" charset="2"/>
              <a:buChar char="w"/>
            </a:pPr>
            <a:r>
              <a:rPr lang="en-US" smtClean="0">
                <a:solidFill>
                  <a:schemeClr val="accent2"/>
                </a:solidFill>
              </a:rPr>
              <a:t>Out of range for breaths per minute </a:t>
            </a:r>
          </a:p>
          <a:p>
            <a:pPr lvl="1">
              <a:lnSpc>
                <a:spcPct val="90000"/>
              </a:lnSpc>
              <a:buClr>
                <a:schemeClr val="accent2"/>
              </a:buClr>
              <a:buFont typeface="Wingdings" panose="05000000000000000000" pitchFamily="2" charset="2"/>
              <a:buChar char="Ø"/>
            </a:pPr>
            <a:r>
              <a:rPr lang="en-US" sz="2600" smtClean="0">
                <a:solidFill>
                  <a:schemeClr val="accent2"/>
                </a:solidFill>
              </a:rPr>
              <a:t>Tag as </a:t>
            </a:r>
            <a:r>
              <a:rPr lang="en-US" sz="2600" b="1" i="1" smtClean="0">
                <a:solidFill>
                  <a:srgbClr val="CC3300"/>
                </a:solidFill>
              </a:rPr>
              <a:t>IMMEDIATE</a:t>
            </a:r>
            <a:r>
              <a:rPr lang="en-US" sz="2600" smtClean="0">
                <a:solidFill>
                  <a:schemeClr val="accent2"/>
                </a:solidFill>
              </a:rPr>
              <a:t> and move on to next person</a:t>
            </a:r>
          </a:p>
          <a:p>
            <a:pPr>
              <a:lnSpc>
                <a:spcPct val="90000"/>
              </a:lnSpc>
              <a:spcBef>
                <a:spcPct val="40000"/>
              </a:spcBef>
              <a:buClr>
                <a:schemeClr val="accent2"/>
              </a:buClr>
              <a:buFont typeface="Wingdings" panose="05000000000000000000" pitchFamily="2" charset="2"/>
              <a:buChar char="w"/>
            </a:pPr>
            <a:r>
              <a:rPr lang="en-US" smtClean="0">
                <a:solidFill>
                  <a:schemeClr val="accent2"/>
                </a:solidFill>
              </a:rPr>
              <a:t>Within range for breaths per minute </a:t>
            </a:r>
          </a:p>
          <a:p>
            <a:pPr lvl="1">
              <a:lnSpc>
                <a:spcPct val="90000"/>
              </a:lnSpc>
              <a:buClr>
                <a:schemeClr val="accent2"/>
              </a:buClr>
              <a:buFont typeface="Wingdings" panose="05000000000000000000" pitchFamily="2" charset="2"/>
              <a:buChar char="Ø"/>
            </a:pPr>
            <a:r>
              <a:rPr lang="en-US" sz="2600" smtClean="0">
                <a:solidFill>
                  <a:schemeClr val="accent2"/>
                </a:solidFill>
              </a:rPr>
              <a:t>Go to the next step…</a:t>
            </a:r>
            <a:r>
              <a:rPr lang="en-US" sz="2600" b="1" smtClean="0">
                <a:solidFill>
                  <a:schemeClr val="accent2"/>
                </a:solidFill>
              </a:rPr>
              <a:t> </a:t>
            </a:r>
            <a:r>
              <a:rPr lang="en-US" sz="2600" b="1" smtClean="0">
                <a:solidFill>
                  <a:srgbClr val="CC3300"/>
                </a:solidFill>
              </a:rPr>
              <a:t>P</a:t>
            </a:r>
            <a:r>
              <a:rPr lang="en-US" sz="2600" b="1" smtClean="0">
                <a:solidFill>
                  <a:schemeClr val="accent2"/>
                </a:solidFill>
              </a:rPr>
              <a:t>erfusion</a:t>
            </a:r>
          </a:p>
        </p:txBody>
      </p:sp>
      <p:sp>
        <p:nvSpPr>
          <p:cNvPr id="36868" name="Text Box 4"/>
          <p:cNvSpPr txBox="1">
            <a:spLocks noChangeArrowheads="1"/>
          </p:cNvSpPr>
          <p:nvPr/>
        </p:nvSpPr>
        <p:spPr bwMode="auto">
          <a:xfrm>
            <a:off x="685800" y="12192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spcBef>
                <a:spcPct val="50000"/>
              </a:spcBef>
              <a:buClrTx/>
              <a:buFontTx/>
              <a:buNone/>
            </a:pPr>
            <a:r>
              <a:rPr lang="en-US">
                <a:solidFill>
                  <a:schemeClr val="tx1"/>
                </a:solidFill>
              </a:rPr>
              <a:t>Range…Adults under 30 breaths a minute</a:t>
            </a:r>
          </a:p>
          <a:p>
            <a:pPr>
              <a:spcBef>
                <a:spcPct val="0"/>
              </a:spcBef>
              <a:buClrTx/>
              <a:buFontTx/>
              <a:buNone/>
            </a:pPr>
            <a:r>
              <a:rPr lang="en-US">
                <a:solidFill>
                  <a:schemeClr val="tx1"/>
                </a:solidFill>
              </a:rPr>
              <a:t>	     Children to 12 years: 15-45 breaths/min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1066800" y="2133600"/>
            <a:ext cx="7696200" cy="2209800"/>
          </a:xfrm>
          <a:noFill/>
        </p:spPr>
        <p:txBody>
          <a:bodyPr/>
          <a:lstStyle/>
          <a:p>
            <a:pPr>
              <a:lnSpc>
                <a:spcPct val="90000"/>
              </a:lnSpc>
              <a:buClr>
                <a:schemeClr val="accent2"/>
              </a:buClr>
              <a:buFont typeface="Wingdings" panose="05000000000000000000" pitchFamily="2" charset="2"/>
              <a:buChar char="w"/>
            </a:pPr>
            <a:r>
              <a:rPr lang="en-US" smtClean="0">
                <a:solidFill>
                  <a:schemeClr val="accent2"/>
                </a:solidFill>
              </a:rPr>
              <a:t>More than 2 seconds</a:t>
            </a:r>
          </a:p>
          <a:p>
            <a:pPr lvl="1">
              <a:lnSpc>
                <a:spcPct val="90000"/>
              </a:lnSpc>
              <a:buClr>
                <a:schemeClr val="accent2"/>
              </a:buClr>
              <a:buFont typeface="Wingdings" panose="05000000000000000000" pitchFamily="2" charset="2"/>
              <a:buChar char="Ø"/>
            </a:pPr>
            <a:r>
              <a:rPr lang="en-US" smtClean="0">
                <a:solidFill>
                  <a:schemeClr val="accent2"/>
                </a:solidFill>
              </a:rPr>
              <a:t>Tag as</a:t>
            </a:r>
            <a:r>
              <a:rPr lang="en-US" smtClean="0"/>
              <a:t> </a:t>
            </a:r>
            <a:r>
              <a:rPr lang="en-US" b="1" i="1" smtClean="0">
                <a:solidFill>
                  <a:srgbClr val="CC3300"/>
                </a:solidFill>
              </a:rPr>
              <a:t>IMMEDIATE</a:t>
            </a:r>
            <a:r>
              <a:rPr lang="en-US" smtClean="0"/>
              <a:t> </a:t>
            </a:r>
            <a:r>
              <a:rPr lang="en-US" smtClean="0">
                <a:solidFill>
                  <a:schemeClr val="accent2"/>
                </a:solidFill>
              </a:rPr>
              <a:t>and move on to next person</a:t>
            </a:r>
          </a:p>
          <a:p>
            <a:pPr>
              <a:lnSpc>
                <a:spcPct val="90000"/>
              </a:lnSpc>
              <a:spcBef>
                <a:spcPct val="80000"/>
              </a:spcBef>
              <a:buClr>
                <a:schemeClr val="accent2"/>
              </a:buClr>
              <a:buFont typeface="Wingdings" panose="05000000000000000000" pitchFamily="2" charset="2"/>
              <a:buChar char="w"/>
            </a:pPr>
            <a:r>
              <a:rPr lang="en-US" smtClean="0">
                <a:solidFill>
                  <a:schemeClr val="accent2"/>
                </a:solidFill>
              </a:rPr>
              <a:t>Less than 2 seconds</a:t>
            </a:r>
          </a:p>
          <a:p>
            <a:pPr lvl="1">
              <a:lnSpc>
                <a:spcPct val="90000"/>
              </a:lnSpc>
              <a:buClr>
                <a:schemeClr val="accent2"/>
              </a:buClr>
              <a:buFont typeface="Wingdings" panose="05000000000000000000" pitchFamily="2" charset="2"/>
              <a:buChar char="Ø"/>
            </a:pPr>
            <a:r>
              <a:rPr lang="en-US" smtClean="0">
                <a:solidFill>
                  <a:schemeClr val="accent2"/>
                </a:solidFill>
              </a:rPr>
              <a:t>Go to next step… </a:t>
            </a:r>
            <a:r>
              <a:rPr lang="en-US" b="1" smtClean="0">
                <a:solidFill>
                  <a:srgbClr val="CC3300"/>
                </a:solidFill>
              </a:rPr>
              <a:t>M</a:t>
            </a:r>
            <a:r>
              <a:rPr lang="en-US" b="1" smtClean="0">
                <a:solidFill>
                  <a:schemeClr val="accent2"/>
                </a:solidFill>
              </a:rPr>
              <a:t>ental Status</a:t>
            </a:r>
          </a:p>
        </p:txBody>
      </p:sp>
      <p:sp>
        <p:nvSpPr>
          <p:cNvPr id="38915" name="Rectangle 3"/>
          <p:cNvSpPr>
            <a:spLocks noGrp="1" noChangeArrowheads="1"/>
          </p:cNvSpPr>
          <p:nvPr>
            <p:ph type="title"/>
          </p:nvPr>
        </p:nvSpPr>
        <p:spPr>
          <a:xfrm>
            <a:off x="1447800" y="304800"/>
            <a:ext cx="7467600" cy="685800"/>
          </a:xfrm>
          <a:noFill/>
        </p:spPr>
        <p:txBody>
          <a:bodyPr/>
          <a:lstStyle/>
          <a:p>
            <a:r>
              <a:rPr lang="en-US" smtClean="0"/>
              <a:t>R</a:t>
            </a:r>
            <a:r>
              <a:rPr lang="en-US" smtClean="0">
                <a:solidFill>
                  <a:srgbClr val="CC3300"/>
                </a:solidFill>
              </a:rPr>
              <a:t>P</a:t>
            </a:r>
            <a:r>
              <a:rPr lang="en-US" smtClean="0"/>
              <a:t>M…Perfusion…Blanch Test</a:t>
            </a:r>
          </a:p>
        </p:txBody>
      </p:sp>
      <p:sp>
        <p:nvSpPr>
          <p:cNvPr id="38916" name="Text Box 4"/>
          <p:cNvSpPr txBox="1">
            <a:spLocks noChangeArrowheads="1"/>
          </p:cNvSpPr>
          <p:nvPr/>
        </p:nvSpPr>
        <p:spPr bwMode="auto">
          <a:xfrm>
            <a:off x="762000" y="13716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spcBef>
                <a:spcPct val="50000"/>
              </a:spcBef>
              <a:buClrTx/>
              <a:buFontTx/>
              <a:buNone/>
            </a:pPr>
            <a:r>
              <a:rPr lang="en-US" dirty="0">
                <a:solidFill>
                  <a:schemeClr val="tx1"/>
                </a:solidFill>
              </a:rPr>
              <a:t>Goal…</a:t>
            </a:r>
            <a:r>
              <a:rPr lang="en-US" b="1" dirty="0">
                <a:solidFill>
                  <a:schemeClr val="tx1"/>
                </a:solidFill>
              </a:rPr>
              <a:t>Adult</a:t>
            </a:r>
            <a:r>
              <a:rPr lang="en-US" dirty="0">
                <a:solidFill>
                  <a:schemeClr val="tx1"/>
                </a:solidFill>
              </a:rPr>
              <a:t> perfusion in under 2 seconds</a:t>
            </a:r>
          </a:p>
        </p:txBody>
      </p:sp>
      <p:sp>
        <p:nvSpPr>
          <p:cNvPr id="5" name="TextBox 4"/>
          <p:cNvSpPr txBox="1"/>
          <p:nvPr/>
        </p:nvSpPr>
        <p:spPr>
          <a:xfrm>
            <a:off x="1219200" y="4953000"/>
            <a:ext cx="6858000" cy="1108075"/>
          </a:xfrm>
          <a:prstGeom prst="rect">
            <a:avLst/>
          </a:prstGeom>
          <a:noFill/>
          <a:ln w="38100">
            <a:solidFill>
              <a:schemeClr val="accent6"/>
            </a:solidFill>
          </a:ln>
        </p:spPr>
        <p:txBody>
          <a:bodyPr>
            <a:spAutoFit/>
          </a:bodyPr>
          <a:lstStyle/>
          <a:p>
            <a:pPr>
              <a:defRPr/>
            </a:pPr>
            <a:r>
              <a:rPr lang="en-US" sz="2200" dirty="0">
                <a:solidFill>
                  <a:schemeClr val="accent6"/>
                </a:solidFill>
              </a:rPr>
              <a:t>Capillary refill may not adequately reflect peripheral hemodynamic status in a cool environment, especially in children.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body" idx="1"/>
          </p:nvPr>
        </p:nvSpPr>
        <p:spPr>
          <a:xfrm>
            <a:off x="1066800" y="2133600"/>
            <a:ext cx="7696200" cy="3581400"/>
          </a:xfrm>
        </p:spPr>
        <p:txBody>
          <a:bodyPr/>
          <a:lstStyle/>
          <a:p>
            <a:pPr>
              <a:lnSpc>
                <a:spcPct val="90000"/>
              </a:lnSpc>
              <a:buClr>
                <a:schemeClr val="accent2"/>
              </a:buClr>
              <a:buFont typeface="Wingdings" panose="05000000000000000000" pitchFamily="2" charset="2"/>
              <a:buChar char="w"/>
              <a:defRPr/>
            </a:pPr>
            <a:r>
              <a:rPr lang="en-US" dirty="0" smtClean="0">
                <a:solidFill>
                  <a:schemeClr val="accent6"/>
                </a:solidFill>
              </a:rPr>
              <a:t>If no peripheral pulse is present (in the least injured limb), </a:t>
            </a:r>
            <a:r>
              <a:rPr lang="en-US" dirty="0" smtClean="0">
                <a:solidFill>
                  <a:schemeClr val="accent2"/>
                </a:solidFill>
              </a:rPr>
              <a:t>Tag as</a:t>
            </a:r>
            <a:r>
              <a:rPr lang="en-US" dirty="0" smtClean="0"/>
              <a:t> </a:t>
            </a:r>
            <a:r>
              <a:rPr lang="en-US" b="1" i="1" dirty="0" smtClean="0">
                <a:solidFill>
                  <a:srgbClr val="CC3300"/>
                </a:solidFill>
              </a:rPr>
              <a:t>IMMEDIATE</a:t>
            </a:r>
            <a:r>
              <a:rPr lang="en-US" dirty="0" smtClean="0"/>
              <a:t> </a:t>
            </a:r>
            <a:r>
              <a:rPr lang="en-US" dirty="0" smtClean="0">
                <a:solidFill>
                  <a:schemeClr val="accent2"/>
                </a:solidFill>
              </a:rPr>
              <a:t>and move on to next person</a:t>
            </a:r>
          </a:p>
          <a:p>
            <a:pPr>
              <a:lnSpc>
                <a:spcPct val="90000"/>
              </a:lnSpc>
              <a:spcBef>
                <a:spcPct val="80000"/>
              </a:spcBef>
              <a:buClr>
                <a:schemeClr val="accent2"/>
              </a:buClr>
              <a:buFont typeface="Wingdings" panose="05000000000000000000" pitchFamily="2" charset="2"/>
              <a:buChar char="w"/>
              <a:defRPr/>
            </a:pPr>
            <a:r>
              <a:rPr lang="en-US" dirty="0" smtClean="0">
                <a:solidFill>
                  <a:schemeClr val="accent6"/>
                </a:solidFill>
              </a:rPr>
              <a:t>If peripheral pulse is palpable </a:t>
            </a:r>
          </a:p>
          <a:p>
            <a:pPr lvl="1">
              <a:lnSpc>
                <a:spcPct val="90000"/>
              </a:lnSpc>
              <a:buClr>
                <a:schemeClr val="accent2"/>
              </a:buClr>
              <a:buFont typeface="Wingdings" panose="05000000000000000000" pitchFamily="2" charset="2"/>
              <a:buChar char="Ø"/>
              <a:defRPr/>
            </a:pPr>
            <a:r>
              <a:rPr lang="en-US" dirty="0" smtClean="0">
                <a:solidFill>
                  <a:schemeClr val="accent2"/>
                </a:solidFill>
              </a:rPr>
              <a:t>Go to next step… </a:t>
            </a:r>
            <a:r>
              <a:rPr lang="en-US" b="1" dirty="0" smtClean="0">
                <a:solidFill>
                  <a:srgbClr val="CC3300"/>
                </a:solidFill>
              </a:rPr>
              <a:t>M</a:t>
            </a:r>
            <a:r>
              <a:rPr lang="en-US" b="1" dirty="0" smtClean="0">
                <a:solidFill>
                  <a:schemeClr val="accent2"/>
                </a:solidFill>
              </a:rPr>
              <a:t>ental Status</a:t>
            </a:r>
            <a:endParaRPr lang="en-US" b="1" dirty="0">
              <a:solidFill>
                <a:schemeClr val="accent2"/>
              </a:solidFill>
            </a:endParaRPr>
          </a:p>
        </p:txBody>
      </p:sp>
      <p:sp>
        <p:nvSpPr>
          <p:cNvPr id="40963" name="Rectangle 3"/>
          <p:cNvSpPr>
            <a:spLocks noGrp="1" noChangeArrowheads="1"/>
          </p:cNvSpPr>
          <p:nvPr>
            <p:ph type="title"/>
          </p:nvPr>
        </p:nvSpPr>
        <p:spPr>
          <a:xfrm>
            <a:off x="1447800" y="304800"/>
            <a:ext cx="7467600" cy="685800"/>
          </a:xfrm>
          <a:noFill/>
        </p:spPr>
        <p:txBody>
          <a:bodyPr/>
          <a:lstStyle/>
          <a:p>
            <a:r>
              <a:rPr lang="en-US" smtClean="0"/>
              <a:t>R</a:t>
            </a:r>
            <a:r>
              <a:rPr lang="en-US" smtClean="0">
                <a:solidFill>
                  <a:srgbClr val="CC3300"/>
                </a:solidFill>
              </a:rPr>
              <a:t>P</a:t>
            </a:r>
            <a:r>
              <a:rPr lang="en-US" smtClean="0"/>
              <a:t>M…Pediatric Pulse</a:t>
            </a:r>
          </a:p>
        </p:txBody>
      </p:sp>
      <p:sp>
        <p:nvSpPr>
          <p:cNvPr id="40964" name="Text Box 4"/>
          <p:cNvSpPr txBox="1">
            <a:spLocks noChangeArrowheads="1"/>
          </p:cNvSpPr>
          <p:nvPr/>
        </p:nvSpPr>
        <p:spPr bwMode="auto">
          <a:xfrm>
            <a:off x="762000" y="1371600"/>
            <a:ext cx="6934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spcBef>
                <a:spcPct val="50000"/>
              </a:spcBef>
              <a:buClrTx/>
              <a:buFontTx/>
              <a:buNone/>
            </a:pPr>
            <a:r>
              <a:rPr lang="en-US" dirty="0">
                <a:solidFill>
                  <a:schemeClr val="tx1"/>
                </a:solidFill>
              </a:rPr>
              <a:t>Goal…</a:t>
            </a:r>
            <a:r>
              <a:rPr lang="en-US" b="1" dirty="0">
                <a:solidFill>
                  <a:schemeClr val="tx1"/>
                </a:solidFill>
              </a:rPr>
              <a:t>Pediatric</a:t>
            </a:r>
            <a:r>
              <a:rPr lang="en-US" dirty="0">
                <a:solidFill>
                  <a:schemeClr val="tx1"/>
                </a:solidFill>
              </a:rPr>
              <a:t> peripheral pulse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762000" y="1814513"/>
            <a:ext cx="8077200" cy="4357687"/>
          </a:xfrm>
          <a:noFill/>
        </p:spPr>
        <p:txBody>
          <a:bodyPr/>
          <a:lstStyle/>
          <a:p>
            <a:pPr>
              <a:buClr>
                <a:schemeClr val="accent2"/>
              </a:buClr>
              <a:buFont typeface="Wingdings" panose="05000000000000000000" pitchFamily="2" charset="2"/>
              <a:buChar char="w"/>
            </a:pPr>
            <a:r>
              <a:rPr lang="en-US" dirty="0" smtClean="0">
                <a:solidFill>
                  <a:schemeClr val="accent2"/>
                </a:solidFill>
              </a:rPr>
              <a:t>Adult cannot follow directions</a:t>
            </a:r>
          </a:p>
          <a:p>
            <a:pPr lvl="1">
              <a:buClr>
                <a:schemeClr val="accent2"/>
              </a:buClr>
              <a:buFont typeface="Wingdings" panose="05000000000000000000" pitchFamily="2" charset="2"/>
              <a:buChar char="Ø"/>
            </a:pPr>
            <a:r>
              <a:rPr lang="en-US" sz="2400" dirty="0" smtClean="0">
                <a:solidFill>
                  <a:schemeClr val="accent2"/>
                </a:solidFill>
              </a:rPr>
              <a:t>Tag as</a:t>
            </a:r>
            <a:r>
              <a:rPr lang="en-US" sz="2400" dirty="0" smtClean="0"/>
              <a:t> </a:t>
            </a:r>
            <a:r>
              <a:rPr lang="en-US" sz="2400" b="1" i="1" dirty="0" smtClean="0">
                <a:solidFill>
                  <a:srgbClr val="CC3300"/>
                </a:solidFill>
              </a:rPr>
              <a:t>IMMEDIATE</a:t>
            </a:r>
            <a:r>
              <a:rPr lang="en-US" sz="2400" dirty="0" smtClean="0"/>
              <a:t> </a:t>
            </a:r>
            <a:r>
              <a:rPr lang="en-US" sz="2400" dirty="0" smtClean="0">
                <a:solidFill>
                  <a:schemeClr val="accent2"/>
                </a:solidFill>
              </a:rPr>
              <a:t>and move on to next person</a:t>
            </a:r>
          </a:p>
          <a:p>
            <a:pPr>
              <a:spcBef>
                <a:spcPts val="1200"/>
              </a:spcBef>
              <a:buClr>
                <a:schemeClr val="accent2"/>
              </a:buClr>
              <a:buFont typeface="Wingdings" panose="05000000000000000000" pitchFamily="2" charset="2"/>
              <a:buChar char="w"/>
            </a:pPr>
            <a:r>
              <a:rPr lang="en-US" dirty="0" smtClean="0">
                <a:solidFill>
                  <a:schemeClr val="accent2"/>
                </a:solidFill>
              </a:rPr>
              <a:t>Adult can follow directions</a:t>
            </a:r>
          </a:p>
          <a:p>
            <a:pPr lvl="1">
              <a:buClr>
                <a:schemeClr val="accent2"/>
              </a:buClr>
              <a:buFont typeface="Wingdings" panose="05000000000000000000" pitchFamily="2" charset="2"/>
              <a:buChar char="Ø"/>
            </a:pPr>
            <a:r>
              <a:rPr lang="en-US" sz="2400" dirty="0" smtClean="0">
                <a:solidFill>
                  <a:schemeClr val="accent2"/>
                </a:solidFill>
              </a:rPr>
              <a:t>Tag as</a:t>
            </a:r>
            <a:r>
              <a:rPr lang="en-US" sz="2400" dirty="0" smtClean="0"/>
              <a:t> </a:t>
            </a:r>
            <a:r>
              <a:rPr lang="en-US" sz="2400" b="1" i="1" dirty="0" smtClean="0">
                <a:solidFill>
                  <a:srgbClr val="FFCC00"/>
                </a:solidFill>
              </a:rPr>
              <a:t>DELAYED</a:t>
            </a:r>
            <a:r>
              <a:rPr lang="en-US" sz="2400" dirty="0" smtClean="0"/>
              <a:t> </a:t>
            </a:r>
            <a:r>
              <a:rPr lang="en-US" sz="2400" dirty="0" smtClean="0">
                <a:solidFill>
                  <a:schemeClr val="accent2"/>
                </a:solidFill>
              </a:rPr>
              <a:t>and move on to next person</a:t>
            </a:r>
          </a:p>
        </p:txBody>
      </p:sp>
      <p:sp>
        <p:nvSpPr>
          <p:cNvPr id="43011" name="Rectangle 3"/>
          <p:cNvSpPr>
            <a:spLocks noGrp="1" noChangeArrowheads="1"/>
          </p:cNvSpPr>
          <p:nvPr>
            <p:ph type="title"/>
          </p:nvPr>
        </p:nvSpPr>
        <p:spPr>
          <a:xfrm>
            <a:off x="1447800" y="304800"/>
            <a:ext cx="7467600" cy="685800"/>
          </a:xfrm>
          <a:noFill/>
        </p:spPr>
        <p:txBody>
          <a:bodyPr/>
          <a:lstStyle/>
          <a:p>
            <a:r>
              <a:rPr lang="en-US" smtClean="0"/>
              <a:t>RP</a:t>
            </a:r>
            <a:r>
              <a:rPr lang="en-US" smtClean="0">
                <a:solidFill>
                  <a:srgbClr val="CC3300"/>
                </a:solidFill>
              </a:rPr>
              <a:t>M</a:t>
            </a:r>
            <a:r>
              <a:rPr lang="en-US" smtClean="0"/>
              <a:t>…Mental Status</a:t>
            </a:r>
          </a:p>
        </p:txBody>
      </p:sp>
      <p:sp>
        <p:nvSpPr>
          <p:cNvPr id="43012" name="Text Box 4"/>
          <p:cNvSpPr txBox="1">
            <a:spLocks noChangeArrowheads="1"/>
          </p:cNvSpPr>
          <p:nvPr/>
        </p:nvSpPr>
        <p:spPr bwMode="auto">
          <a:xfrm>
            <a:off x="914400" y="12954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spcBef>
                <a:spcPct val="50000"/>
              </a:spcBef>
              <a:buClrTx/>
              <a:buFontTx/>
              <a:buNone/>
            </a:pPr>
            <a:r>
              <a:rPr lang="en-US">
                <a:solidFill>
                  <a:schemeClr val="tx1"/>
                </a:solidFill>
              </a:rPr>
              <a:t>Goal…follow simple command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600" b="1"/>
              <a:t>How Prepared Are You?</a:t>
            </a:r>
          </a:p>
        </p:txBody>
      </p:sp>
      <p:sp>
        <p:nvSpPr>
          <p:cNvPr id="8195" name="Rectangle 3"/>
          <p:cNvSpPr>
            <a:spLocks noChangeArrowheads="1"/>
          </p:cNvSpPr>
          <p:nvPr/>
        </p:nvSpPr>
        <p:spPr bwMode="auto">
          <a:xfrm>
            <a:off x="457200" y="1828800"/>
            <a:ext cx="5105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nSpc>
                <a:spcPct val="90000"/>
              </a:lnSpc>
              <a:spcAft>
                <a:spcPts val="600"/>
              </a:spcAft>
              <a:buClr>
                <a:srgbClr val="000099"/>
              </a:buClr>
            </a:pPr>
            <a:endParaRPr lang="en-US" sz="2200">
              <a:solidFill>
                <a:schemeClr val="accent2"/>
              </a:solidFill>
              <a:latin typeface="Tahoma" panose="020B0604030504040204" pitchFamily="34" charset="0"/>
            </a:endParaRPr>
          </a:p>
        </p:txBody>
      </p:sp>
      <p:sp>
        <p:nvSpPr>
          <p:cNvPr id="8197" name="Text Box 5"/>
          <p:cNvSpPr txBox="1">
            <a:spLocks noChangeArrowheads="1"/>
          </p:cNvSpPr>
          <p:nvPr/>
        </p:nvSpPr>
        <p:spPr bwMode="auto">
          <a:xfrm>
            <a:off x="762000" y="1277938"/>
            <a:ext cx="7772400" cy="448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marL="609600" indent="-609600">
              <a:buFontTx/>
              <a:buNone/>
              <a:defRPr/>
            </a:pPr>
            <a:r>
              <a:rPr lang="en-US" sz="3600" b="1" i="1" dirty="0" smtClean="0"/>
              <a:t>You</a:t>
            </a:r>
            <a:r>
              <a:rPr lang="en-US" sz="3600" i="1" dirty="0" smtClean="0"/>
              <a:t> </a:t>
            </a:r>
            <a:r>
              <a:rPr lang="en-US" sz="3600" dirty="0" smtClean="0"/>
              <a:t>came into this room</a:t>
            </a:r>
            <a:r>
              <a:rPr lang="en-US" sz="3600" b="1" dirty="0" smtClean="0"/>
              <a:t> </a:t>
            </a:r>
          </a:p>
          <a:p>
            <a:pPr marL="609600" indent="-609600">
              <a:spcAft>
                <a:spcPts val="1200"/>
              </a:spcAft>
              <a:buFontTx/>
              <a:buNone/>
              <a:defRPr/>
            </a:pPr>
            <a:r>
              <a:rPr lang="en-US" sz="3600" b="1" dirty="0" smtClean="0"/>
              <a:t>-</a:t>
            </a:r>
            <a:r>
              <a:rPr lang="en-US" sz="3600" b="1" i="1" dirty="0" smtClean="0"/>
              <a:t>did you size up?</a:t>
            </a:r>
          </a:p>
          <a:p>
            <a:pPr marL="609600" indent="-609600">
              <a:defRPr/>
            </a:pPr>
            <a:r>
              <a:rPr lang="en-US" sz="2800" b="1" dirty="0" smtClean="0"/>
              <a:t>Exit Points </a:t>
            </a:r>
          </a:p>
          <a:p>
            <a:pPr marL="609600" indent="-609600">
              <a:defRPr/>
            </a:pPr>
            <a:r>
              <a:rPr lang="en-US" sz="2800" b="1" dirty="0" smtClean="0"/>
              <a:t>Fire Extinguishers</a:t>
            </a:r>
          </a:p>
          <a:p>
            <a:pPr marL="609600" indent="-609600">
              <a:defRPr/>
            </a:pPr>
            <a:r>
              <a:rPr lang="en-US" sz="2800" b="1" dirty="0" smtClean="0"/>
              <a:t>AED Defibrillator locations</a:t>
            </a:r>
          </a:p>
          <a:p>
            <a:pPr marL="609600" indent="-609600">
              <a:defRPr/>
            </a:pPr>
            <a:r>
              <a:rPr lang="en-US" sz="2800" b="1" dirty="0" smtClean="0"/>
              <a:t>Hazards</a:t>
            </a:r>
          </a:p>
          <a:p>
            <a:pPr marL="609600" indent="-609600">
              <a:defRPr/>
            </a:pPr>
            <a:r>
              <a:rPr lang="en-US" sz="2800" b="1" dirty="0" smtClean="0"/>
              <a:t>Assembly Area</a:t>
            </a:r>
          </a:p>
          <a:p>
            <a:pPr>
              <a:spcBef>
                <a:spcPct val="0"/>
              </a:spcBef>
              <a:buSzTx/>
              <a:buFontTx/>
              <a:buNone/>
              <a:defRPr/>
            </a:pPr>
            <a:endParaRPr lang="en-US" sz="2800" dirty="0" smtClean="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1447800" y="304800"/>
            <a:ext cx="7467600" cy="685800"/>
          </a:xfrm>
          <a:noFill/>
        </p:spPr>
        <p:txBody>
          <a:bodyPr/>
          <a:lstStyle/>
          <a:p>
            <a:r>
              <a:rPr lang="en-US" smtClean="0"/>
              <a:t>RP</a:t>
            </a:r>
            <a:r>
              <a:rPr lang="en-US" smtClean="0">
                <a:solidFill>
                  <a:srgbClr val="CC3300"/>
                </a:solidFill>
              </a:rPr>
              <a:t>M</a:t>
            </a:r>
            <a:r>
              <a:rPr lang="en-US" smtClean="0"/>
              <a:t>…Mental Status</a:t>
            </a:r>
          </a:p>
        </p:txBody>
      </p:sp>
      <p:sp>
        <p:nvSpPr>
          <p:cNvPr id="320516" name="Text Box 4"/>
          <p:cNvSpPr txBox="1">
            <a:spLocks noChangeArrowheads="1"/>
          </p:cNvSpPr>
          <p:nvPr/>
        </p:nvSpPr>
        <p:spPr bwMode="auto">
          <a:xfrm>
            <a:off x="609600" y="1295400"/>
            <a:ext cx="83058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1200"/>
              </a:spcBef>
              <a:defRPr/>
            </a:pPr>
            <a:r>
              <a:rPr lang="en-US" sz="2800" dirty="0">
                <a:solidFill>
                  <a:schemeClr val="accent6"/>
                </a:solidFill>
                <a:latin typeface="Tahoma" panose="020B0604030504040204" pitchFamily="34" charset="0"/>
                <a:ea typeface="Tahoma" panose="020B0604030504040204" pitchFamily="34" charset="0"/>
                <a:cs typeface="Tahoma" panose="020B0604030504040204" pitchFamily="34" charset="0"/>
              </a:rPr>
              <a:t>Obeying commands may not be an appropriate gauge of mental status for younger children. Use </a:t>
            </a:r>
            <a:r>
              <a:rPr lang="en-US" sz="2800" b="1" i="1" dirty="0">
                <a:solidFill>
                  <a:schemeClr val="accent6"/>
                </a:solidFill>
                <a:latin typeface="Tahoma" panose="020B0604030504040204" pitchFamily="34" charset="0"/>
                <a:ea typeface="Tahoma" panose="020B0604030504040204" pitchFamily="34" charset="0"/>
                <a:cs typeface="Tahoma" panose="020B0604030504040204" pitchFamily="34" charset="0"/>
              </a:rPr>
              <a:t>AVPU</a:t>
            </a:r>
            <a:r>
              <a:rPr lang="en-US" sz="2800" dirty="0">
                <a:solidFill>
                  <a:schemeClr val="accent6"/>
                </a:solidFill>
                <a:latin typeface="Tahoma" panose="020B0604030504040204" pitchFamily="34" charset="0"/>
                <a:ea typeface="Tahoma" panose="020B0604030504040204" pitchFamily="34" charset="0"/>
                <a:cs typeface="Tahoma" panose="020B0604030504040204" pitchFamily="34" charset="0"/>
              </a:rPr>
              <a:t> system.</a:t>
            </a:r>
          </a:p>
          <a:p>
            <a:pPr marL="342900" indent="-342900">
              <a:spcBef>
                <a:spcPts val="1200"/>
              </a:spcBef>
              <a:buFont typeface="Wingdings" panose="05000000000000000000" pitchFamily="2" charset="2"/>
              <a:buChar char=""/>
              <a:defRPr/>
            </a:pPr>
            <a:r>
              <a:rPr lang="en-US" sz="2400" b="1" i="1" dirty="0">
                <a:solidFill>
                  <a:schemeClr val="accent6"/>
                </a:solidFill>
                <a:latin typeface="Tahoma" panose="020B0604030504040204" pitchFamily="34" charset="0"/>
                <a:ea typeface="Tahoma" panose="020B0604030504040204" pitchFamily="34" charset="0"/>
                <a:cs typeface="Tahoma" panose="020B0604030504040204" pitchFamily="34" charset="0"/>
              </a:rPr>
              <a:t>Alert</a:t>
            </a:r>
            <a:r>
              <a:rPr lang="en-US" sz="2400" b="1"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accent6"/>
                </a:solidFill>
                <a:latin typeface="Tahoma" panose="020B0604030504040204" pitchFamily="34" charset="0"/>
                <a:ea typeface="Tahoma" panose="020B0604030504040204" pitchFamily="34" charset="0"/>
                <a:cs typeface="Tahoma" panose="020B0604030504040204" pitchFamily="34" charset="0"/>
              </a:rPr>
              <a:t>– a fully awake (although not necessarily oriented) patient</a:t>
            </a:r>
          </a:p>
          <a:p>
            <a:pPr marL="342900" indent="-342900">
              <a:spcBef>
                <a:spcPts val="1200"/>
              </a:spcBef>
              <a:buFont typeface="Wingdings" panose="05000000000000000000" pitchFamily="2" charset="2"/>
              <a:buChar char=""/>
              <a:defRPr/>
            </a:pPr>
            <a:r>
              <a:rPr lang="en-US" sz="2400" b="1" i="1" dirty="0">
                <a:solidFill>
                  <a:schemeClr val="accent6"/>
                </a:solidFill>
                <a:latin typeface="Tahoma" panose="020B0604030504040204" pitchFamily="34" charset="0"/>
                <a:ea typeface="Tahoma" panose="020B0604030504040204" pitchFamily="34" charset="0"/>
                <a:cs typeface="Tahoma" panose="020B0604030504040204" pitchFamily="34" charset="0"/>
              </a:rPr>
              <a:t>Verbal</a:t>
            </a:r>
            <a:r>
              <a:rPr lang="en-US" sz="2400" b="1"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accent6"/>
                </a:solidFill>
                <a:latin typeface="Tahoma" panose="020B0604030504040204" pitchFamily="34" charset="0"/>
                <a:ea typeface="Tahoma" panose="020B0604030504040204" pitchFamily="34" charset="0"/>
                <a:cs typeface="Tahoma" panose="020B0604030504040204" pitchFamily="34" charset="0"/>
              </a:rPr>
              <a:t>- the patient makes some kind of response when you talk to them</a:t>
            </a:r>
          </a:p>
          <a:p>
            <a:pPr marL="342900" indent="-342900">
              <a:spcBef>
                <a:spcPts val="1200"/>
              </a:spcBef>
              <a:buFont typeface="Wingdings" panose="05000000000000000000" pitchFamily="2" charset="2"/>
              <a:buChar char=""/>
              <a:defRPr/>
            </a:pPr>
            <a:r>
              <a:rPr lang="en-US" sz="2400" b="1" i="1" dirty="0">
                <a:solidFill>
                  <a:schemeClr val="accent6"/>
                </a:solidFill>
                <a:latin typeface="Tahoma" panose="020B0604030504040204" pitchFamily="34" charset="0"/>
                <a:ea typeface="Tahoma" panose="020B0604030504040204" pitchFamily="34" charset="0"/>
                <a:cs typeface="Tahoma" panose="020B0604030504040204" pitchFamily="34" charset="0"/>
              </a:rPr>
              <a:t>Pain</a:t>
            </a:r>
            <a:r>
              <a:rPr lang="en-US" sz="2400" dirty="0">
                <a:solidFill>
                  <a:schemeClr val="accent6"/>
                </a:solidFill>
                <a:latin typeface="Tahoma" panose="020B0604030504040204" pitchFamily="34" charset="0"/>
                <a:ea typeface="Tahoma" panose="020B0604030504040204" pitchFamily="34" charset="0"/>
                <a:cs typeface="Tahoma" panose="020B0604030504040204" pitchFamily="34" charset="0"/>
              </a:rPr>
              <a:t> – the patient responds to painful stimuli</a:t>
            </a:r>
          </a:p>
          <a:p>
            <a:pPr marL="342900" indent="-342900">
              <a:spcBef>
                <a:spcPts val="1200"/>
              </a:spcBef>
              <a:buFont typeface="Wingdings" panose="05000000000000000000" pitchFamily="2" charset="2"/>
              <a:buChar char=""/>
              <a:defRPr/>
            </a:pPr>
            <a:r>
              <a:rPr lang="en-US" sz="2400" b="1" i="1" dirty="0">
                <a:solidFill>
                  <a:schemeClr val="accent6"/>
                </a:solidFill>
                <a:latin typeface="Tahoma" panose="020B0604030504040204" pitchFamily="34" charset="0"/>
                <a:ea typeface="Tahoma" panose="020B0604030504040204" pitchFamily="34" charset="0"/>
                <a:cs typeface="Tahoma" panose="020B0604030504040204" pitchFamily="34" charset="0"/>
              </a:rPr>
              <a:t>Unresponsive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4" name="Rectangle 2"/>
          <p:cNvSpPr>
            <a:spLocks noGrp="1" noChangeArrowheads="1"/>
          </p:cNvSpPr>
          <p:nvPr>
            <p:ph type="body" idx="1"/>
          </p:nvPr>
        </p:nvSpPr>
        <p:spPr>
          <a:xfrm>
            <a:off x="762000" y="1371600"/>
            <a:ext cx="8077200" cy="4800600"/>
          </a:xfrm>
        </p:spPr>
        <p:txBody>
          <a:bodyPr/>
          <a:lstStyle/>
          <a:p>
            <a:pPr>
              <a:spcBef>
                <a:spcPts val="1200"/>
              </a:spcBef>
              <a:buClr>
                <a:schemeClr val="accent2"/>
              </a:buClr>
              <a:buFont typeface="Wingdings" panose="05000000000000000000" pitchFamily="2" charset="2"/>
              <a:buChar char="w"/>
              <a:defRPr/>
            </a:pPr>
            <a:r>
              <a:rPr lang="en-US" dirty="0" smtClean="0">
                <a:solidFill>
                  <a:schemeClr val="accent6"/>
                </a:solidFill>
              </a:rPr>
              <a:t>Child if Unresponsive</a:t>
            </a:r>
          </a:p>
          <a:p>
            <a:pPr lvl="1">
              <a:buClr>
                <a:schemeClr val="accent2"/>
              </a:buClr>
              <a:buFont typeface="Wingdings" panose="05000000000000000000" pitchFamily="2" charset="2"/>
              <a:buChar char="Ø"/>
              <a:defRPr/>
            </a:pPr>
            <a:r>
              <a:rPr lang="en-US" sz="2400" dirty="0" smtClean="0">
                <a:solidFill>
                  <a:schemeClr val="accent2"/>
                </a:solidFill>
              </a:rPr>
              <a:t>Tag as</a:t>
            </a:r>
            <a:r>
              <a:rPr lang="en-US" sz="2400" dirty="0" smtClean="0"/>
              <a:t> </a:t>
            </a:r>
            <a:r>
              <a:rPr lang="en-US" sz="2400" b="1" i="1" dirty="0" smtClean="0">
                <a:solidFill>
                  <a:srgbClr val="CC3300"/>
                </a:solidFill>
              </a:rPr>
              <a:t>IMMEDIATE</a:t>
            </a:r>
            <a:r>
              <a:rPr lang="en-US" sz="2400" dirty="0" smtClean="0"/>
              <a:t> </a:t>
            </a:r>
            <a:r>
              <a:rPr lang="en-US" sz="2400" dirty="0" smtClean="0">
                <a:solidFill>
                  <a:schemeClr val="accent2"/>
                </a:solidFill>
              </a:rPr>
              <a:t>and move on to next person</a:t>
            </a:r>
          </a:p>
          <a:p>
            <a:pPr>
              <a:spcBef>
                <a:spcPts val="1200"/>
              </a:spcBef>
              <a:buClr>
                <a:schemeClr val="accent2"/>
              </a:buClr>
              <a:buFont typeface="Wingdings" panose="05000000000000000000" pitchFamily="2" charset="2"/>
              <a:buChar char="w"/>
              <a:defRPr/>
            </a:pPr>
            <a:r>
              <a:rPr lang="en-US" dirty="0" smtClean="0">
                <a:solidFill>
                  <a:schemeClr val="accent6"/>
                </a:solidFill>
              </a:rPr>
              <a:t>Child if Alert, responsive to Verbal, or appropriately responsive to Pain </a:t>
            </a:r>
          </a:p>
          <a:p>
            <a:pPr lvl="1">
              <a:buClr>
                <a:schemeClr val="accent2"/>
              </a:buClr>
              <a:buFont typeface="Wingdings" panose="05000000000000000000" pitchFamily="2" charset="2"/>
              <a:buChar char="Ø"/>
              <a:defRPr/>
            </a:pPr>
            <a:r>
              <a:rPr lang="en-US" sz="2400" dirty="0" smtClean="0">
                <a:solidFill>
                  <a:schemeClr val="accent2"/>
                </a:solidFill>
              </a:rPr>
              <a:t>Tag as</a:t>
            </a:r>
            <a:r>
              <a:rPr lang="en-US" sz="2400" dirty="0" smtClean="0"/>
              <a:t> </a:t>
            </a:r>
            <a:r>
              <a:rPr lang="en-US" sz="2400" b="1" i="1" dirty="0" smtClean="0">
                <a:solidFill>
                  <a:srgbClr val="FFCC00"/>
                </a:solidFill>
              </a:rPr>
              <a:t>DELAYED</a:t>
            </a:r>
            <a:r>
              <a:rPr lang="en-US" sz="2400" dirty="0" smtClean="0"/>
              <a:t> </a:t>
            </a:r>
            <a:r>
              <a:rPr lang="en-US" sz="2400" dirty="0" smtClean="0">
                <a:solidFill>
                  <a:schemeClr val="accent2"/>
                </a:solidFill>
              </a:rPr>
              <a:t>and move on to next person</a:t>
            </a:r>
          </a:p>
        </p:txBody>
      </p:sp>
      <p:sp>
        <p:nvSpPr>
          <p:cNvPr id="47107" name="Rectangle 3"/>
          <p:cNvSpPr>
            <a:spLocks noGrp="1" noChangeArrowheads="1"/>
          </p:cNvSpPr>
          <p:nvPr>
            <p:ph type="title"/>
          </p:nvPr>
        </p:nvSpPr>
        <p:spPr>
          <a:xfrm>
            <a:off x="1447800" y="304800"/>
            <a:ext cx="7467600" cy="685800"/>
          </a:xfrm>
          <a:noFill/>
        </p:spPr>
        <p:txBody>
          <a:bodyPr/>
          <a:lstStyle/>
          <a:p>
            <a:r>
              <a:rPr lang="en-US" smtClean="0"/>
              <a:t>RP</a:t>
            </a:r>
            <a:r>
              <a:rPr lang="en-US" smtClean="0">
                <a:solidFill>
                  <a:srgbClr val="CC3300"/>
                </a:solidFill>
              </a:rPr>
              <a:t>M</a:t>
            </a:r>
            <a:r>
              <a:rPr lang="en-US" smtClean="0"/>
              <a:t>…Mental Status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447800" y="304800"/>
            <a:ext cx="7467600" cy="685800"/>
          </a:xfrm>
          <a:noFill/>
        </p:spPr>
        <p:txBody>
          <a:bodyPr/>
          <a:lstStyle/>
          <a:p>
            <a:r>
              <a:rPr lang="en-US" smtClean="0"/>
              <a:t>START Algorithm</a:t>
            </a:r>
          </a:p>
        </p:txBody>
      </p:sp>
      <p:pic>
        <p:nvPicPr>
          <p:cNvPr id="51203" name="Picture 4" descr="http://chemm.nlm.nih.gov/chemmimages/StartAdultTriageAlgorith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019175"/>
            <a:ext cx="44592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1" name="Rectangle 3"/>
          <p:cNvSpPr>
            <a:spLocks noChangeArrowheads="1"/>
          </p:cNvSpPr>
          <p:nvPr/>
        </p:nvSpPr>
        <p:spPr bwMode="auto">
          <a:xfrm>
            <a:off x="1905000" y="152400"/>
            <a:ext cx="693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r>
              <a:rPr lang="en-US" sz="4800" b="1" dirty="0" smtClean="0">
                <a:solidFill>
                  <a:srgbClr val="008000"/>
                </a:solidFill>
                <a:effectLst>
                  <a:outerShdw blurRad="38100" dist="38100" dir="2700000" algn="tl">
                    <a:srgbClr val="C0C0C0"/>
                  </a:outerShdw>
                </a:effectLst>
                <a:latin typeface="Arial Black" panose="020B0A04020102020204" pitchFamily="34" charset="0"/>
              </a:rPr>
              <a:t>“ </a:t>
            </a:r>
            <a:r>
              <a:rPr lang="en-US" sz="4800" b="1" i="1" dirty="0" smtClean="0">
                <a:solidFill>
                  <a:srgbClr val="008000"/>
                </a:solidFill>
                <a:effectLst>
                  <a:outerShdw blurRad="38100" dist="38100" dir="2700000" algn="tl">
                    <a:srgbClr val="C0C0C0"/>
                  </a:outerShdw>
                </a:effectLst>
                <a:latin typeface="Arial Black" panose="020B0A04020102020204" pitchFamily="34" charset="0"/>
              </a:rPr>
              <a:t>MINOR</a:t>
            </a:r>
            <a:r>
              <a:rPr lang="en-US" sz="4800" b="1" dirty="0" smtClean="0">
                <a:solidFill>
                  <a:srgbClr val="008000"/>
                </a:solidFill>
                <a:effectLst>
                  <a:outerShdw blurRad="38100" dist="38100" dir="2700000" algn="tl">
                    <a:srgbClr val="C0C0C0"/>
                  </a:outerShdw>
                </a:effectLst>
                <a:latin typeface="Arial Black" panose="020B0A04020102020204" pitchFamily="34" charset="0"/>
              </a:rPr>
              <a:t> ”</a:t>
            </a:r>
          </a:p>
        </p:txBody>
      </p:sp>
      <p:sp>
        <p:nvSpPr>
          <p:cNvPr id="53251" name="Rectangle 4"/>
          <p:cNvSpPr>
            <a:spLocks noChangeArrowheads="1"/>
          </p:cNvSpPr>
          <p:nvPr/>
        </p:nvSpPr>
        <p:spPr bwMode="auto">
          <a:xfrm>
            <a:off x="990600" y="13716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eaLnBrk="1" hangingPunct="1">
              <a:buClr>
                <a:srgbClr val="008000"/>
              </a:buClr>
              <a:buSzPct val="80000"/>
              <a:buFont typeface="Wingdings" panose="05000000000000000000" pitchFamily="2" charset="2"/>
              <a:buChar char="l"/>
            </a:pPr>
            <a:r>
              <a:rPr lang="en-US" sz="3200" b="1" dirty="0">
                <a:solidFill>
                  <a:srgbClr val="008000"/>
                </a:solidFill>
              </a:rPr>
              <a:t>Walking wounded</a:t>
            </a:r>
          </a:p>
          <a:p>
            <a:pPr eaLnBrk="1" hangingPunct="1">
              <a:buClr>
                <a:srgbClr val="008000"/>
              </a:buClr>
              <a:buSzPct val="80000"/>
              <a:buFont typeface="Wingdings" panose="05000000000000000000" pitchFamily="2" charset="2"/>
              <a:buChar char="l"/>
            </a:pPr>
            <a:r>
              <a:rPr lang="en-US" sz="3200" b="1" dirty="0">
                <a:solidFill>
                  <a:srgbClr val="008000"/>
                </a:solidFill>
              </a:rPr>
              <a:t>Do not require immediate care </a:t>
            </a:r>
          </a:p>
          <a:p>
            <a:pPr eaLnBrk="1" hangingPunct="1">
              <a:buClr>
                <a:srgbClr val="008000"/>
              </a:buClr>
              <a:buSzPct val="80000"/>
              <a:buFont typeface="Wingdings" panose="05000000000000000000" pitchFamily="2" charset="2"/>
              <a:buChar char="l"/>
            </a:pPr>
            <a:r>
              <a:rPr lang="en-US" sz="3200" b="1" dirty="0">
                <a:solidFill>
                  <a:srgbClr val="008000"/>
                </a:solidFill>
              </a:rPr>
              <a:t>“Screamers”</a:t>
            </a:r>
          </a:p>
          <a:p>
            <a:pPr eaLnBrk="1" hangingPunct="1">
              <a:buClr>
                <a:srgbClr val="008000"/>
              </a:buClr>
              <a:buSzPct val="80000"/>
              <a:buFont typeface="Wingdings" panose="05000000000000000000" pitchFamily="2" charset="2"/>
              <a:buChar char="l"/>
            </a:pPr>
            <a:r>
              <a:rPr lang="en-US" sz="3200" b="1" dirty="0">
                <a:solidFill>
                  <a:srgbClr val="008000"/>
                </a:solidFill>
              </a:rPr>
              <a:t>Use as helpers to care for others</a:t>
            </a:r>
          </a:p>
          <a:p>
            <a:pPr eaLnBrk="1" hangingPunct="1">
              <a:buClr>
                <a:srgbClr val="008000"/>
              </a:buClr>
              <a:buSzPct val="80000"/>
              <a:buFont typeface="Wingdings" panose="05000000000000000000" pitchFamily="2" charset="2"/>
              <a:buChar char="l"/>
            </a:pPr>
            <a:r>
              <a:rPr lang="en-US" sz="3200" b="1" dirty="0">
                <a:solidFill>
                  <a:srgbClr val="008000"/>
                </a:solidFill>
                <a:cs typeface="Arial" panose="020B0604020202020204" pitchFamily="34" charset="0"/>
              </a:rPr>
              <a:t>All children carried to the GREEN area by other ambulatory victims must be the first assessed by medical personnel in that area.</a:t>
            </a:r>
          </a:p>
          <a:p>
            <a:pPr eaLnBrk="1" hangingPunct="1">
              <a:spcBef>
                <a:spcPct val="0"/>
              </a:spcBef>
              <a:buClr>
                <a:srgbClr val="008000"/>
              </a:buClr>
              <a:buSzPct val="80000"/>
              <a:buFont typeface="Wingdings" panose="05000000000000000000" pitchFamily="2" charset="2"/>
              <a:buNone/>
            </a:pPr>
            <a:endParaRPr lang="en-US" sz="3600" b="1" dirty="0">
              <a:solidFill>
                <a:srgbClr val="0080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ChangeArrowheads="1"/>
          </p:cNvSpPr>
          <p:nvPr/>
        </p:nvSpPr>
        <p:spPr bwMode="auto">
          <a:xfrm>
            <a:off x="3124200" y="228600"/>
            <a:ext cx="5867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r>
              <a:rPr lang="en-US" sz="3600" b="1" dirty="0" smtClean="0">
                <a:effectLst>
                  <a:outerShdw blurRad="38100" dist="38100" dir="2700000" algn="tl">
                    <a:srgbClr val="C0C0C0"/>
                  </a:outerShdw>
                </a:effectLst>
                <a:latin typeface="Arial Black" panose="020B0A04020102020204" pitchFamily="34" charset="0"/>
              </a:rPr>
              <a:t>“ </a:t>
            </a:r>
            <a:r>
              <a:rPr lang="en-US" sz="3600" b="1" i="1" dirty="0" smtClean="0">
                <a:effectLst>
                  <a:outerShdw blurRad="38100" dist="38100" dir="2700000" algn="tl">
                    <a:srgbClr val="C0C0C0"/>
                  </a:outerShdw>
                </a:effectLst>
                <a:latin typeface="Arial Black" panose="020B0A04020102020204" pitchFamily="34" charset="0"/>
              </a:rPr>
              <a:t>MORGUE</a:t>
            </a:r>
            <a:r>
              <a:rPr lang="en-US" sz="3600" b="1" dirty="0" smtClean="0">
                <a:effectLst>
                  <a:outerShdw blurRad="38100" dist="38100" dir="2700000" algn="tl">
                    <a:srgbClr val="C0C0C0"/>
                  </a:outerShdw>
                </a:effectLst>
                <a:latin typeface="Arial Black" panose="020B0A04020102020204" pitchFamily="34" charset="0"/>
              </a:rPr>
              <a:t> </a:t>
            </a:r>
            <a:r>
              <a:rPr lang="en-US" sz="4400" b="1" dirty="0" smtClean="0">
                <a:effectLst>
                  <a:outerShdw blurRad="38100" dist="38100" dir="2700000" algn="tl">
                    <a:srgbClr val="C0C0C0"/>
                  </a:outerShdw>
                </a:effectLst>
                <a:latin typeface="Arial" panose="020B0604020202020204" pitchFamily="34" charset="0"/>
              </a:rPr>
              <a:t>”</a:t>
            </a:r>
          </a:p>
        </p:txBody>
      </p:sp>
      <p:sp>
        <p:nvSpPr>
          <p:cNvPr id="55299" name="Rectangle 3"/>
          <p:cNvSpPr>
            <a:spLocks noChangeArrowheads="1"/>
          </p:cNvSpPr>
          <p:nvPr/>
        </p:nvSpPr>
        <p:spPr bwMode="auto">
          <a:xfrm>
            <a:off x="685800" y="13716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eaLnBrk="1" hangingPunct="1">
              <a:buClr>
                <a:schemeClr val="tx1"/>
              </a:buClr>
              <a:buSzPct val="80000"/>
              <a:buFont typeface="Wingdings" panose="05000000000000000000" pitchFamily="2" charset="2"/>
              <a:buChar char="l"/>
            </a:pPr>
            <a:r>
              <a:rPr lang="en-US" sz="3200" b="1">
                <a:solidFill>
                  <a:schemeClr val="tx1"/>
                </a:solidFill>
              </a:rPr>
              <a:t>Non-breathers who fail to breathe after airway has been cleared</a:t>
            </a:r>
          </a:p>
          <a:p>
            <a:pPr eaLnBrk="1" hangingPunct="1">
              <a:buClr>
                <a:schemeClr val="tx1"/>
              </a:buClr>
              <a:buSzPct val="80000"/>
              <a:buFont typeface="Wingdings" panose="05000000000000000000" pitchFamily="2" charset="2"/>
              <a:buChar char="l"/>
            </a:pPr>
            <a:r>
              <a:rPr lang="en-US" sz="3200" b="1">
                <a:solidFill>
                  <a:schemeClr val="tx1"/>
                </a:solidFill>
              </a:rPr>
              <a:t>Considered Non-Salvageable</a:t>
            </a:r>
          </a:p>
          <a:p>
            <a:pPr eaLnBrk="1" hangingPunct="1">
              <a:buClr>
                <a:schemeClr val="tx1"/>
              </a:buClr>
              <a:buSzPct val="80000"/>
              <a:buFont typeface="Wingdings" panose="05000000000000000000" pitchFamily="2" charset="2"/>
              <a:buChar char="l"/>
            </a:pPr>
            <a:r>
              <a:rPr lang="en-US" sz="3200" b="1">
                <a:solidFill>
                  <a:schemeClr val="tx1"/>
                </a:solidFill>
              </a:rPr>
              <a:t>Mortal injuries</a:t>
            </a:r>
          </a:p>
          <a:p>
            <a:pPr eaLnBrk="1" hangingPunct="1">
              <a:buClr>
                <a:schemeClr val="tx1"/>
              </a:buClr>
              <a:buSzPct val="80000"/>
              <a:buFont typeface="Wingdings" panose="05000000000000000000" pitchFamily="2" charset="2"/>
              <a:buChar char="l"/>
            </a:pPr>
            <a:r>
              <a:rPr lang="en-US" sz="3200" b="1">
                <a:solidFill>
                  <a:schemeClr val="tx1"/>
                </a:solidFill>
              </a:rPr>
              <a:t>May be obviously dead</a:t>
            </a:r>
          </a:p>
          <a:p>
            <a:pPr eaLnBrk="1" hangingPunct="1">
              <a:buClr>
                <a:schemeClr val="tx1"/>
              </a:buClr>
              <a:buSzPct val="80000"/>
              <a:buFont typeface="Wingdings" panose="05000000000000000000" pitchFamily="2" charset="2"/>
              <a:buChar char="l"/>
            </a:pPr>
            <a:r>
              <a:rPr lang="en-US" sz="3200" b="1">
                <a:solidFill>
                  <a:schemeClr val="tx1"/>
                </a:solidFill>
              </a:rPr>
              <a:t>Pulseless</a:t>
            </a:r>
          </a:p>
          <a:p>
            <a:pPr eaLnBrk="1" hangingPunct="1">
              <a:buClr>
                <a:schemeClr val="tx1"/>
              </a:buClr>
              <a:buSzPct val="80000"/>
              <a:buFont typeface="Wingdings" panose="05000000000000000000" pitchFamily="2" charset="2"/>
              <a:buChar char="l"/>
            </a:pPr>
            <a:r>
              <a:rPr lang="en-US" sz="3200" b="1">
                <a:solidFill>
                  <a:schemeClr val="tx1"/>
                </a:solidFill>
              </a:rPr>
              <a:t>Also termed “Expectant”, “Deceased”, “Dead”, “Non-Salvageable”, etc.</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ChangeArrowheads="1"/>
          </p:cNvSpPr>
          <p:nvPr/>
        </p:nvSpPr>
        <p:spPr bwMode="auto">
          <a:xfrm>
            <a:off x="1524000" y="152400"/>
            <a:ext cx="7391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r>
              <a:rPr lang="en-US" sz="4400" b="1" dirty="0" smtClean="0">
                <a:solidFill>
                  <a:srgbClr val="FF0000"/>
                </a:solidFill>
                <a:effectLst>
                  <a:outerShdw blurRad="38100" dist="38100" dir="2700000" algn="tl">
                    <a:srgbClr val="C0C0C0"/>
                  </a:outerShdw>
                </a:effectLst>
                <a:latin typeface="Arial Black" panose="020B0A04020102020204" pitchFamily="34" charset="0"/>
              </a:rPr>
              <a:t>“ </a:t>
            </a:r>
            <a:r>
              <a:rPr lang="en-US" sz="4400" b="1" i="1" dirty="0" smtClean="0">
                <a:solidFill>
                  <a:srgbClr val="FF0000"/>
                </a:solidFill>
                <a:effectLst>
                  <a:outerShdw blurRad="38100" dist="38100" dir="2700000" algn="tl">
                    <a:srgbClr val="C0C0C0"/>
                  </a:outerShdw>
                </a:effectLst>
                <a:latin typeface="Arial Black" panose="020B0A04020102020204" pitchFamily="34" charset="0"/>
              </a:rPr>
              <a:t>IMMEDIATE</a:t>
            </a:r>
            <a:r>
              <a:rPr lang="en-US" sz="4400" b="1" dirty="0" smtClean="0">
                <a:solidFill>
                  <a:srgbClr val="FF0000"/>
                </a:solidFill>
                <a:effectLst>
                  <a:outerShdw blurRad="38100" dist="38100" dir="2700000" algn="tl">
                    <a:srgbClr val="C0C0C0"/>
                  </a:outerShdw>
                </a:effectLst>
                <a:latin typeface="Arial Black" panose="020B0A04020102020204" pitchFamily="34" charset="0"/>
              </a:rPr>
              <a:t> ”</a:t>
            </a:r>
          </a:p>
        </p:txBody>
      </p:sp>
      <p:sp>
        <p:nvSpPr>
          <p:cNvPr id="463876" name="Rectangle 4"/>
          <p:cNvSpPr>
            <a:spLocks noChangeArrowheads="1"/>
          </p:cNvSpPr>
          <p:nvPr/>
        </p:nvSpPr>
        <p:spPr bwMode="auto">
          <a:xfrm>
            <a:off x="1295400" y="12954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spcAft>
                <a:spcPct val="30000"/>
              </a:spcAft>
              <a:buClr>
                <a:srgbClr val="FF0000"/>
              </a:buClr>
              <a:buSzPct val="80000"/>
              <a:buFont typeface="Wingdings" panose="05000000000000000000" pitchFamily="2" charset="2"/>
              <a:buChar char="l"/>
              <a:defRPr/>
            </a:pPr>
            <a:r>
              <a:rPr lang="en-US" sz="2800" b="1" dirty="0" smtClean="0">
                <a:solidFill>
                  <a:srgbClr val="FF0000"/>
                </a:solidFill>
                <a:latin typeface="Arial" panose="020B0604020202020204" pitchFamily="34" charset="0"/>
              </a:rPr>
              <a:t>Life Threatening Injury</a:t>
            </a:r>
          </a:p>
          <a:p>
            <a:pPr eaLnBrk="1" hangingPunct="1">
              <a:lnSpc>
                <a:spcPct val="90000"/>
              </a:lnSpc>
              <a:spcBef>
                <a:spcPct val="20000"/>
              </a:spcBef>
              <a:spcAft>
                <a:spcPct val="30000"/>
              </a:spcAft>
              <a:buClr>
                <a:srgbClr val="FF0000"/>
              </a:buClr>
              <a:buSzPct val="80000"/>
              <a:buFont typeface="Wingdings" panose="05000000000000000000" pitchFamily="2" charset="2"/>
              <a:buChar char="l"/>
              <a:defRPr/>
            </a:pPr>
            <a:r>
              <a:rPr lang="en-US" sz="2800" b="1" dirty="0" smtClean="0">
                <a:solidFill>
                  <a:srgbClr val="FF0000"/>
                </a:solidFill>
                <a:latin typeface="Arial" panose="020B0604020202020204" pitchFamily="34" charset="0"/>
              </a:rPr>
              <a:t>Victim needs immediate care     </a:t>
            </a:r>
          </a:p>
          <a:p>
            <a:pPr eaLnBrk="1" hangingPunct="1">
              <a:lnSpc>
                <a:spcPct val="90000"/>
              </a:lnSpc>
              <a:spcBef>
                <a:spcPct val="20000"/>
              </a:spcBef>
              <a:spcAft>
                <a:spcPct val="30000"/>
              </a:spcAft>
              <a:buClr>
                <a:srgbClr val="FF0000"/>
              </a:buClr>
              <a:buSzPct val="80000"/>
              <a:buFont typeface="Wingdings" panose="05000000000000000000" pitchFamily="2" charset="2"/>
              <a:buChar char="l"/>
              <a:defRPr/>
            </a:pPr>
            <a:r>
              <a:rPr lang="en-US" sz="2800" b="1" dirty="0" smtClean="0">
                <a:solidFill>
                  <a:srgbClr val="FF0000"/>
                </a:solidFill>
                <a:latin typeface="Arial" panose="020B0604020202020204" pitchFamily="34" charset="0"/>
              </a:rPr>
              <a:t>Fails  R – P – M check</a:t>
            </a:r>
          </a:p>
          <a:p>
            <a:pPr eaLnBrk="1" hangingPunct="1">
              <a:lnSpc>
                <a:spcPct val="90000"/>
              </a:lnSpc>
              <a:spcBef>
                <a:spcPct val="20000"/>
              </a:spcBef>
              <a:spcAft>
                <a:spcPts val="0"/>
              </a:spcAft>
              <a:buClr>
                <a:srgbClr val="FF0000"/>
              </a:buClr>
              <a:buSzPct val="80000"/>
              <a:buFont typeface="Wingdings" panose="05000000000000000000" pitchFamily="2" charset="2"/>
              <a:buNone/>
              <a:defRPr/>
            </a:pPr>
            <a:r>
              <a:rPr lang="en-US" sz="2800" b="1" dirty="0" smtClean="0">
                <a:solidFill>
                  <a:srgbClr val="FF0000"/>
                </a:solidFill>
                <a:latin typeface="Arial" panose="020B0604020202020204" pitchFamily="34" charset="0"/>
              </a:rPr>
              <a:t>	Adult &gt;30 respirations per minute</a:t>
            </a:r>
          </a:p>
          <a:p>
            <a:pPr marL="0" indent="0" eaLnBrk="1" hangingPunct="1">
              <a:lnSpc>
                <a:spcPct val="90000"/>
              </a:lnSpc>
              <a:spcBef>
                <a:spcPts val="300"/>
              </a:spcBef>
              <a:spcAft>
                <a:spcPct val="30000"/>
              </a:spcAft>
              <a:buClr>
                <a:srgbClr val="FF0000"/>
              </a:buClr>
              <a:buSzPct val="80000"/>
              <a:defRPr/>
            </a:pPr>
            <a:r>
              <a:rPr lang="en-US" sz="2800" b="1" dirty="0" smtClean="0">
                <a:solidFill>
                  <a:srgbClr val="FF0000"/>
                </a:solidFill>
                <a:latin typeface="Arial" panose="020B0604020202020204" pitchFamily="34" charset="0"/>
              </a:rPr>
              <a:t>   Child outside 15-45 respirations/m</a:t>
            </a:r>
          </a:p>
          <a:p>
            <a:pPr eaLnBrk="1" hangingPunct="1">
              <a:lnSpc>
                <a:spcPct val="90000"/>
              </a:lnSpc>
              <a:spcBef>
                <a:spcPct val="20000"/>
              </a:spcBef>
              <a:spcAft>
                <a:spcPct val="30000"/>
              </a:spcAft>
              <a:buClr>
                <a:srgbClr val="FF0000"/>
              </a:buClr>
              <a:buSzPct val="80000"/>
              <a:buFont typeface="Wingdings" panose="05000000000000000000" pitchFamily="2" charset="2"/>
              <a:buChar char="l"/>
              <a:defRPr/>
            </a:pPr>
            <a:r>
              <a:rPr lang="en-US" sz="2800" b="1" dirty="0" smtClean="0">
                <a:solidFill>
                  <a:srgbClr val="FF0000"/>
                </a:solidFill>
                <a:latin typeface="Arial" panose="020B0604020202020204" pitchFamily="34" charset="0"/>
              </a:rPr>
              <a:t>Pediatric, no palpable pulse</a:t>
            </a:r>
          </a:p>
          <a:p>
            <a:pPr eaLnBrk="1" hangingPunct="1">
              <a:lnSpc>
                <a:spcPct val="90000"/>
              </a:lnSpc>
              <a:spcBef>
                <a:spcPct val="20000"/>
              </a:spcBef>
              <a:spcAft>
                <a:spcPct val="30000"/>
              </a:spcAft>
              <a:buClr>
                <a:srgbClr val="FF0000"/>
              </a:buClr>
              <a:buSzPct val="80000"/>
              <a:buFont typeface="Wingdings" panose="05000000000000000000" pitchFamily="2" charset="2"/>
              <a:buChar char="l"/>
              <a:defRPr/>
            </a:pPr>
            <a:r>
              <a:rPr lang="en-US" sz="2800" b="1" dirty="0" smtClean="0">
                <a:solidFill>
                  <a:srgbClr val="FF0000"/>
                </a:solidFill>
                <a:latin typeface="Arial" panose="020B0604020202020204" pitchFamily="34" charset="0"/>
              </a:rPr>
              <a:t>Capillary refill &gt; 2 seconds</a:t>
            </a:r>
          </a:p>
          <a:p>
            <a:pPr eaLnBrk="1" hangingPunct="1">
              <a:lnSpc>
                <a:spcPct val="90000"/>
              </a:lnSpc>
              <a:spcBef>
                <a:spcPct val="20000"/>
              </a:spcBef>
              <a:spcAft>
                <a:spcPct val="30000"/>
              </a:spcAft>
              <a:buClr>
                <a:srgbClr val="FF0000"/>
              </a:buClr>
              <a:buSzPct val="80000"/>
              <a:buFont typeface="Wingdings" panose="05000000000000000000" pitchFamily="2" charset="2"/>
              <a:buChar char="l"/>
              <a:defRPr/>
            </a:pPr>
            <a:r>
              <a:rPr lang="en-US" sz="2800" b="1" dirty="0" smtClean="0">
                <a:solidFill>
                  <a:srgbClr val="FF0000"/>
                </a:solidFill>
                <a:latin typeface="Arial" panose="020B0604020202020204" pitchFamily="34" charset="0"/>
              </a:rPr>
              <a:t>Fails Mental check</a:t>
            </a:r>
          </a:p>
          <a:p>
            <a:pPr eaLnBrk="1" hangingPunct="1">
              <a:lnSpc>
                <a:spcPct val="90000"/>
              </a:lnSpc>
              <a:spcBef>
                <a:spcPct val="20000"/>
              </a:spcBef>
              <a:buClr>
                <a:schemeClr val="tx1"/>
              </a:buClr>
              <a:buSzPct val="80000"/>
              <a:buFont typeface="Wingdings" panose="05000000000000000000" pitchFamily="2" charset="2"/>
              <a:buChar char="l"/>
              <a:defRPr/>
            </a:pPr>
            <a:endParaRPr lang="en-US" sz="2800" dirty="0" smtClean="0">
              <a:solidFill>
                <a:srgbClr val="CC33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Rectangle 3"/>
          <p:cNvSpPr>
            <a:spLocks noChangeArrowheads="1"/>
          </p:cNvSpPr>
          <p:nvPr/>
        </p:nvSpPr>
        <p:spPr bwMode="auto">
          <a:xfrm>
            <a:off x="2362200" y="152400"/>
            <a:ext cx="662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r>
              <a:rPr lang="en-US" sz="4400" b="1" dirty="0" smtClean="0">
                <a:solidFill>
                  <a:srgbClr val="FFCC00"/>
                </a:solidFill>
                <a:effectLst>
                  <a:outerShdw blurRad="38100" dist="38100" dir="2700000" algn="tl">
                    <a:srgbClr val="C0C0C0"/>
                  </a:outerShdw>
                </a:effectLst>
                <a:latin typeface="Arial Black" panose="020B0A04020102020204" pitchFamily="34" charset="0"/>
              </a:rPr>
              <a:t>“ </a:t>
            </a:r>
            <a:r>
              <a:rPr lang="en-US" sz="4400" b="1" i="1" dirty="0" smtClean="0">
                <a:solidFill>
                  <a:srgbClr val="FFCC00"/>
                </a:solidFill>
                <a:effectLst>
                  <a:outerShdw blurRad="38100" dist="38100" dir="2700000" algn="tl">
                    <a:srgbClr val="C0C0C0"/>
                  </a:outerShdw>
                </a:effectLst>
                <a:latin typeface="Arial Black" panose="020B0A04020102020204" pitchFamily="34" charset="0"/>
              </a:rPr>
              <a:t>DELAYED</a:t>
            </a:r>
            <a:r>
              <a:rPr lang="en-US" sz="4400" b="1" dirty="0" smtClean="0">
                <a:solidFill>
                  <a:srgbClr val="FFCC00"/>
                </a:solidFill>
                <a:effectLst>
                  <a:outerShdw blurRad="38100" dist="38100" dir="2700000" algn="tl">
                    <a:srgbClr val="C0C0C0"/>
                  </a:outerShdw>
                </a:effectLst>
                <a:latin typeface="Arial Black" panose="020B0A04020102020204" pitchFamily="34" charset="0"/>
              </a:rPr>
              <a:t> ”</a:t>
            </a:r>
          </a:p>
        </p:txBody>
      </p:sp>
      <p:sp>
        <p:nvSpPr>
          <p:cNvPr id="59395" name="Rectangle 4"/>
          <p:cNvSpPr>
            <a:spLocks noChangeArrowheads="1"/>
          </p:cNvSpPr>
          <p:nvPr/>
        </p:nvSpPr>
        <p:spPr bwMode="auto">
          <a:xfrm>
            <a:off x="1066800" y="1371600"/>
            <a:ext cx="7010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eaLnBrk="1" hangingPunct="1">
              <a:buClr>
                <a:srgbClr val="FFCC00"/>
              </a:buClr>
              <a:buSzPct val="80000"/>
              <a:buFont typeface="Wingdings" panose="05000000000000000000" pitchFamily="2" charset="2"/>
              <a:buChar char="l"/>
            </a:pPr>
            <a:r>
              <a:rPr lang="en-US" sz="3200" b="1" dirty="0">
                <a:solidFill>
                  <a:schemeClr val="tx1"/>
                </a:solidFill>
              </a:rPr>
              <a:t>Serious Non Life Threatening Injury </a:t>
            </a:r>
          </a:p>
          <a:p>
            <a:pPr eaLnBrk="1" hangingPunct="1">
              <a:buClr>
                <a:srgbClr val="FFCC00"/>
              </a:buClr>
              <a:buSzPct val="80000"/>
              <a:buFont typeface="Wingdings" panose="05000000000000000000" pitchFamily="2" charset="2"/>
              <a:buChar char="l"/>
            </a:pPr>
            <a:r>
              <a:rPr lang="en-US" sz="3200" b="1" dirty="0">
                <a:solidFill>
                  <a:schemeClr val="tx1"/>
                </a:solidFill>
              </a:rPr>
              <a:t>Did not walk out of scene</a:t>
            </a:r>
            <a:r>
              <a:rPr lang="en-US" sz="3200" b="1" dirty="0">
                <a:solidFill>
                  <a:srgbClr val="FFCC00"/>
                </a:solidFill>
              </a:rPr>
              <a:t> </a:t>
            </a:r>
          </a:p>
          <a:p>
            <a:pPr eaLnBrk="1" hangingPunct="1">
              <a:buClr>
                <a:srgbClr val="FFCC00"/>
              </a:buClr>
              <a:buSzPct val="80000"/>
              <a:buFont typeface="Wingdings" panose="05000000000000000000" pitchFamily="2" charset="2"/>
              <a:buChar char="l"/>
            </a:pPr>
            <a:r>
              <a:rPr lang="en-US" sz="3200" b="1" dirty="0">
                <a:solidFill>
                  <a:schemeClr val="tx1"/>
                </a:solidFill>
              </a:rPr>
              <a:t>R-P-M within in acceptable limits</a:t>
            </a:r>
            <a:endParaRPr lang="en-US" sz="3200" b="1" dirty="0">
              <a:solidFill>
                <a:srgbClr val="FFCC00"/>
              </a:solidFill>
            </a:endParaRPr>
          </a:p>
          <a:p>
            <a:pPr eaLnBrk="1" hangingPunct="1">
              <a:buClr>
                <a:srgbClr val="FFCC00"/>
              </a:buClr>
              <a:buSzPct val="80000"/>
              <a:buFont typeface="Wingdings" panose="05000000000000000000" pitchFamily="2" charset="2"/>
              <a:buChar char="l"/>
            </a:pPr>
            <a:r>
              <a:rPr lang="en-US" sz="3200" b="1" dirty="0">
                <a:solidFill>
                  <a:schemeClr val="tx1"/>
                </a:solidFill>
              </a:rPr>
              <a:t>May have broken bones</a:t>
            </a:r>
          </a:p>
          <a:p>
            <a:pPr eaLnBrk="1" hangingPunct="1">
              <a:buClr>
                <a:srgbClr val="FFCC00"/>
              </a:buClr>
              <a:buSzPct val="80000"/>
              <a:buFont typeface="Wingdings" panose="05000000000000000000" pitchFamily="2" charset="2"/>
              <a:buChar char="l"/>
            </a:pPr>
            <a:r>
              <a:rPr lang="en-US" sz="3200" b="1" dirty="0">
                <a:solidFill>
                  <a:schemeClr val="tx1"/>
                </a:solidFill>
              </a:rPr>
              <a:t>May be extrication problem</a:t>
            </a:r>
          </a:p>
          <a:p>
            <a:pPr eaLnBrk="1" hangingPunct="1">
              <a:buClr>
                <a:srgbClr val="FFCC00"/>
              </a:buClr>
              <a:buSzPct val="80000"/>
              <a:buFont typeface="Wingdings" panose="05000000000000000000" pitchFamily="2" charset="2"/>
              <a:buChar char="l"/>
            </a:pPr>
            <a:r>
              <a:rPr lang="en-US" sz="3200" b="1" dirty="0">
                <a:solidFill>
                  <a:schemeClr val="tx1"/>
                </a:solidFill>
              </a:rPr>
              <a:t>May have chest pain, etc.</a:t>
            </a:r>
          </a:p>
          <a:p>
            <a:pPr eaLnBrk="1" hangingPunct="1">
              <a:buClrTx/>
              <a:buSzPct val="80000"/>
              <a:buFont typeface="Wingdings" panose="05000000000000000000" pitchFamily="2" charset="2"/>
              <a:buChar char="l"/>
            </a:pPr>
            <a:endParaRPr lang="en-US" sz="3200" b="1" dirty="0">
              <a:solidFill>
                <a:srgbClr val="FFCC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Treatment During START Triage</a:t>
            </a:r>
          </a:p>
        </p:txBody>
      </p:sp>
      <p:sp>
        <p:nvSpPr>
          <p:cNvPr id="398339" name="Rectangle 3"/>
          <p:cNvSpPr>
            <a:spLocks noChangeArrowheads="1"/>
          </p:cNvSpPr>
          <p:nvPr/>
        </p:nvSpPr>
        <p:spPr bwMode="auto">
          <a:xfrm>
            <a:off x="7620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nSpc>
                <a:spcPct val="90000"/>
              </a:lnSpc>
              <a:spcBef>
                <a:spcPts val="0"/>
              </a:spcBef>
              <a:spcAft>
                <a:spcPts val="600"/>
              </a:spcAft>
              <a:buClr>
                <a:srgbClr val="000099"/>
              </a:buClr>
              <a:buSzPct val="120000"/>
              <a:defRPr/>
            </a:pPr>
            <a:r>
              <a:rPr lang="en-US"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There are two treatments that may be given during triage:</a:t>
            </a:r>
          </a:p>
          <a:p>
            <a:pPr marL="0" indent="0">
              <a:lnSpc>
                <a:spcPct val="90000"/>
              </a:lnSpc>
              <a:spcBef>
                <a:spcPts val="0"/>
              </a:spcBef>
              <a:spcAft>
                <a:spcPts val="600"/>
              </a:spcAft>
              <a:buClr>
                <a:srgbClr val="000099"/>
              </a:buClr>
              <a:buSzPct val="120000"/>
              <a:defRPr/>
            </a:pPr>
            <a:r>
              <a:rPr lang="en-US"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Stop </a:t>
            </a:r>
            <a:r>
              <a:rPr lang="en-US" b="1" dirty="0" err="1" smtClean="0">
                <a:solidFill>
                  <a:schemeClr val="accent6"/>
                </a:solidFill>
                <a:latin typeface="Tahoma" panose="020B0604030504040204" pitchFamily="34" charset="0"/>
                <a:ea typeface="Tahoma" panose="020B0604030504040204" pitchFamily="34" charset="0"/>
                <a:cs typeface="Tahoma" panose="020B0604030504040204" pitchFamily="34" charset="0"/>
              </a:rPr>
              <a:t>haemorrhagic</a:t>
            </a:r>
            <a:r>
              <a:rPr lang="en-US"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blood flow</a:t>
            </a:r>
          </a:p>
          <a:p>
            <a:pPr marL="0" indent="0">
              <a:lnSpc>
                <a:spcPct val="90000"/>
              </a:lnSpc>
              <a:spcBef>
                <a:spcPts val="0"/>
              </a:spcBef>
              <a:spcAft>
                <a:spcPts val="600"/>
              </a:spcAft>
              <a:buClr>
                <a:srgbClr val="000099"/>
              </a:buClr>
              <a:buSzPct val="120000"/>
              <a:defRPr/>
            </a:pPr>
            <a:r>
              <a:rPr lang="en-US"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Open the airway</a:t>
            </a:r>
            <a:r>
              <a:rPr lang="en-US" b="1" dirty="0" smtClean="0"/>
              <a:t> </a:t>
            </a:r>
          </a:p>
          <a:p>
            <a:pPr marL="0" indent="0">
              <a:lnSpc>
                <a:spcPct val="90000"/>
              </a:lnSpc>
              <a:spcBef>
                <a:spcPts val="0"/>
              </a:spcBef>
              <a:spcAft>
                <a:spcPts val="600"/>
              </a:spcAft>
              <a:buClr>
                <a:srgbClr val="000099"/>
              </a:buClr>
              <a:buSzPct val="120000"/>
              <a:defRPr/>
            </a:pPr>
            <a:r>
              <a:rPr lang="en-US" dirty="0" smtClean="0"/>
              <a:t>External bleeding should be controlled by direct pressure. If direct pressure fails, a tourniquet should be used in the case of severe hemorrhage that cannot be controlled by direct pressure. </a:t>
            </a:r>
            <a:r>
              <a:rPr lang="en-US" b="1" dirty="0" smtClean="0"/>
              <a:t>Tourniquet use in civilian first-aid is now advocated as part of the C-ABC approach. </a:t>
            </a:r>
            <a:r>
              <a:rPr lang="en-US" dirty="0" smtClean="0"/>
              <a:t>Other techniques such as elevation and pressure points are not always effective but should still be attempted. As a rule of thumb, anywhere you can feel a pulse can be used as a pressure point to stop bleeding (with the obvious exception of the carotid pulses!).</a:t>
            </a:r>
            <a:endParaRPr lang="en-US" sz="10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BLACK Category Triage</a:t>
            </a:r>
          </a:p>
        </p:txBody>
      </p:sp>
      <p:sp>
        <p:nvSpPr>
          <p:cNvPr id="398339" name="Rectangle 3"/>
          <p:cNvSpPr>
            <a:spLocks noChangeArrowheads="1"/>
          </p:cNvSpPr>
          <p:nvPr/>
        </p:nvSpPr>
        <p:spPr bwMode="auto">
          <a:xfrm>
            <a:off x="7620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5000"/>
              </a:lnSpc>
              <a:buFont typeface="Wingdings" panose="05000000000000000000" pitchFamily="2" charset="2"/>
              <a:buChar char=""/>
              <a:defRPr/>
            </a:pPr>
            <a:r>
              <a:rPr lang="en-US" sz="3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Unless clearly dead or suffering from injuries incompatible with life, victims tagged in the BLACK category should be reassessed once critical interventions have been completed for RED and YELLOW patients.</a:t>
            </a:r>
          </a:p>
          <a:p>
            <a:pPr>
              <a:lnSpc>
                <a:spcPct val="125000"/>
              </a:lnSpc>
              <a:buFont typeface="Wingdings" panose="05000000000000000000" pitchFamily="2" charset="2"/>
              <a:buChar char=""/>
              <a:defRPr/>
            </a:pPr>
            <a:r>
              <a:rPr lang="en-US" sz="3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Palliative care should be provided to those still alive.</a:t>
            </a:r>
            <a:endPar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Rectangle 3"/>
          <p:cNvSpPr>
            <a:spLocks noChangeArrowheads="1"/>
          </p:cNvSpPr>
          <p:nvPr/>
        </p:nvSpPr>
        <p:spPr bwMode="auto">
          <a:xfrm>
            <a:off x="2362200" y="152400"/>
            <a:ext cx="662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r>
              <a:rPr lang="en-US" sz="3600" b="1" dirty="0" smtClean="0">
                <a:solidFill>
                  <a:schemeClr val="accent6"/>
                </a:solidFill>
                <a:latin typeface="Arial" panose="020B0604020202020204" pitchFamily="34" charset="0"/>
                <a:cs typeface="Arial" panose="020B0604020202020204" pitchFamily="34" charset="0"/>
              </a:rPr>
              <a:t>Victim’s Property</a:t>
            </a:r>
          </a:p>
        </p:txBody>
      </p:sp>
      <p:sp>
        <p:nvSpPr>
          <p:cNvPr id="65539" name="Rectangle 4"/>
          <p:cNvSpPr>
            <a:spLocks noChangeArrowheads="1"/>
          </p:cNvSpPr>
          <p:nvPr/>
        </p:nvSpPr>
        <p:spPr bwMode="auto">
          <a:xfrm>
            <a:off x="1066800" y="1371600"/>
            <a:ext cx="7010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eaLnBrk="1" hangingPunct="1">
              <a:buClr>
                <a:srgbClr val="2D2DB9"/>
              </a:buClr>
              <a:buFont typeface="Wingdings" panose="05000000000000000000" pitchFamily="2" charset="2"/>
              <a:buChar char=""/>
            </a:pPr>
            <a:r>
              <a:rPr lang="en-US" sz="3200" dirty="0">
                <a:solidFill>
                  <a:srgbClr val="2D2DB9"/>
                </a:solidFill>
              </a:rPr>
              <a:t>Try to bag any property</a:t>
            </a:r>
          </a:p>
          <a:p>
            <a:pPr eaLnBrk="1" hangingPunct="1">
              <a:buClr>
                <a:srgbClr val="2D2DB9"/>
              </a:buClr>
              <a:buFont typeface="Wingdings" panose="05000000000000000000" pitchFamily="2" charset="2"/>
              <a:buChar char=""/>
            </a:pPr>
            <a:r>
              <a:rPr lang="en-US" sz="3200" dirty="0">
                <a:solidFill>
                  <a:srgbClr val="2D2DB9"/>
                </a:solidFill>
              </a:rPr>
              <a:t>Bag any severed body part and keep cool, if possible</a:t>
            </a:r>
          </a:p>
          <a:p>
            <a:pPr eaLnBrk="1" hangingPunct="1">
              <a:buClr>
                <a:srgbClr val="2D2DB9"/>
              </a:buClr>
              <a:buFont typeface="Wingdings" panose="05000000000000000000" pitchFamily="2" charset="2"/>
              <a:buChar char=""/>
            </a:pPr>
            <a:r>
              <a:rPr lang="en-US" sz="3200" dirty="0">
                <a:solidFill>
                  <a:srgbClr val="2D2DB9"/>
                </a:solidFill>
              </a:rPr>
              <a:t>Keep property </a:t>
            </a:r>
            <a:r>
              <a:rPr lang="en-US" sz="3200" dirty="0" smtClean="0">
                <a:solidFill>
                  <a:srgbClr val="2D2DB9"/>
                </a:solidFill>
              </a:rPr>
              <a:t>and body parts with </a:t>
            </a:r>
            <a:r>
              <a:rPr lang="en-US" sz="3200" dirty="0">
                <a:solidFill>
                  <a:srgbClr val="2D2DB9"/>
                </a:solidFill>
              </a:rPr>
              <a:t>the victim, preferably attached </a:t>
            </a:r>
          </a:p>
          <a:p>
            <a:pPr eaLnBrk="1" hangingPunct="1">
              <a:buClr>
                <a:srgbClr val="2D2DB9"/>
              </a:buClr>
              <a:buFont typeface="Wingdings" panose="05000000000000000000" pitchFamily="2" charset="2"/>
              <a:buChar char=""/>
            </a:pPr>
            <a:r>
              <a:rPr lang="en-US" sz="3200" dirty="0">
                <a:solidFill>
                  <a:srgbClr val="2D2DB9"/>
                </a:solidFill>
              </a:rPr>
              <a:t>If a victim is dead, try to not touch the body. This is a crime scene.</a:t>
            </a:r>
          </a:p>
          <a:p>
            <a:pPr eaLnBrk="1" hangingPunct="1">
              <a:buClr>
                <a:srgbClr val="2D2DB9"/>
              </a:buClr>
              <a:buFont typeface="Wingdings" panose="05000000000000000000" pitchFamily="2" charset="2"/>
              <a:buChar char=""/>
            </a:pPr>
            <a:r>
              <a:rPr lang="en-US" sz="3200" dirty="0">
                <a:solidFill>
                  <a:srgbClr val="2D2DB9"/>
                </a:solidFill>
              </a:rPr>
              <a:t>Preserve evidence</a:t>
            </a:r>
          </a:p>
          <a:p>
            <a:pPr eaLnBrk="1" hangingPunct="1">
              <a:buClr>
                <a:srgbClr val="2D2DB9"/>
              </a:buClr>
              <a:buFont typeface="Wingdings" panose="05000000000000000000" pitchFamily="2" charset="2"/>
              <a:buChar char=""/>
            </a:pPr>
            <a:endParaRPr lang="en-US" sz="3200" b="1" dirty="0">
              <a:solidFill>
                <a:srgbClr val="2D2DB9"/>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Triage</a:t>
            </a:r>
          </a:p>
        </p:txBody>
      </p:sp>
      <p:sp>
        <p:nvSpPr>
          <p:cNvPr id="398339" name="Rectangle 3"/>
          <p:cNvSpPr>
            <a:spLocks noChangeArrowheads="1"/>
          </p:cNvSpPr>
          <p:nvPr/>
        </p:nvSpPr>
        <p:spPr bwMode="auto">
          <a:xfrm>
            <a:off x="457200" y="1828800"/>
            <a:ext cx="5105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spcAft>
                <a:spcPts val="600"/>
              </a:spcAft>
              <a:buClr>
                <a:srgbClr val="000099"/>
              </a:buClr>
              <a:buSzPct val="120000"/>
              <a:buFont typeface="Wingdings" panose="05000000000000000000" pitchFamily="2" charset="2"/>
              <a:buChar char="w"/>
              <a:defRPr/>
            </a:pPr>
            <a:r>
              <a:rPr lang="en-US"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Triage is the medical screening of patients according to their need for treatment and the resources available. It applies to mass casualty situations, when conventional standards of medical care cannot be delivered to all victims. </a:t>
            </a:r>
          </a:p>
          <a:p>
            <a:pPr>
              <a:lnSpc>
                <a:spcPct val="90000"/>
              </a:lnSpc>
              <a:spcBef>
                <a:spcPct val="20000"/>
              </a:spcBef>
              <a:spcAft>
                <a:spcPts val="600"/>
              </a:spcAft>
              <a:buClr>
                <a:srgbClr val="000099"/>
              </a:buClr>
              <a:buSzPct val="120000"/>
              <a:buFont typeface="Wingdings" panose="05000000000000000000" pitchFamily="2" charset="2"/>
              <a:buChar char="w"/>
              <a:defRPr/>
            </a:pPr>
            <a:r>
              <a:rPr lang="en-US"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The goal is to optimize care for the maximum number of </a:t>
            </a:r>
            <a:r>
              <a:rPr lang="en-US" sz="2200" i="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salvageable</a:t>
            </a:r>
            <a:r>
              <a:rPr lang="en-US"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patients.</a:t>
            </a:r>
          </a:p>
          <a:p>
            <a:pPr>
              <a:lnSpc>
                <a:spcPct val="90000"/>
              </a:lnSpc>
              <a:spcBef>
                <a:spcPct val="20000"/>
              </a:spcBef>
              <a:buClr>
                <a:srgbClr val="000099"/>
              </a:buClr>
              <a:buSzPct val="120000"/>
              <a:buFont typeface="Wingdings" panose="05000000000000000000" pitchFamily="2" charset="2"/>
              <a:buChar char="w"/>
              <a:defRPr/>
            </a:pPr>
            <a:r>
              <a:rPr lang="en-US" sz="2200" dirty="0" smtClean="0">
                <a:solidFill>
                  <a:schemeClr val="accent2"/>
                </a:solidFill>
                <a:latin typeface="Tahoma" panose="020B0604030504040204" pitchFamily="34" charset="0"/>
              </a:rPr>
              <a:t>Triage is a </a:t>
            </a:r>
            <a:r>
              <a:rPr lang="en-US" sz="2200" i="1" dirty="0" smtClean="0">
                <a:solidFill>
                  <a:srgbClr val="FF0000"/>
                </a:solidFill>
                <a:latin typeface="ZapfHumnst Ult BT" panose="020B0805050508020204" pitchFamily="34" charset="0"/>
              </a:rPr>
              <a:t>Perishable Skill</a:t>
            </a:r>
            <a:r>
              <a:rPr lang="en-US" sz="2200" dirty="0" smtClean="0">
                <a:solidFill>
                  <a:srgbClr val="FF0000"/>
                </a:solidFill>
                <a:latin typeface="Tahoma" panose="020B0604030504040204" pitchFamily="34" charset="0"/>
              </a:rPr>
              <a:t> </a:t>
            </a:r>
            <a:r>
              <a:rPr lang="en-US" sz="2200" dirty="0" smtClean="0">
                <a:solidFill>
                  <a:schemeClr val="accent2"/>
                </a:solidFill>
                <a:latin typeface="Tahoma" panose="020B0604030504040204" pitchFamily="34" charset="0"/>
              </a:rPr>
              <a:t>and must be practiced regularly</a:t>
            </a:r>
          </a:p>
        </p:txBody>
      </p:sp>
      <p:pic>
        <p:nvPicPr>
          <p:cNvPr id="10244" name="Picture 4" descr="triage5"/>
          <p:cNvPicPr>
            <a:picLocks noChangeAspect="1" noChangeArrowheads="1"/>
          </p:cNvPicPr>
          <p:nvPr/>
        </p:nvPicPr>
        <p:blipFill>
          <a:blip r:embed="rId3">
            <a:extLst>
              <a:ext uri="{28A0092B-C50C-407E-A947-70E740481C1C}">
                <a14:useLocalDpi xmlns:a14="http://schemas.microsoft.com/office/drawing/2010/main" val="0"/>
              </a:ext>
            </a:extLst>
          </a:blip>
          <a:srcRect b="1970"/>
          <a:stretch>
            <a:fillRect/>
          </a:stretch>
        </p:blipFill>
        <p:spPr bwMode="auto">
          <a:xfrm>
            <a:off x="5715000" y="2057400"/>
            <a:ext cx="2897188" cy="37338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762000" y="1277938"/>
            <a:ext cx="7772400"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nSpc>
                <a:spcPct val="90000"/>
              </a:lnSpc>
              <a:buClr>
                <a:srgbClr val="000099"/>
              </a:buClr>
              <a:buSzTx/>
              <a:buFontTx/>
              <a:buNone/>
            </a:pPr>
            <a:r>
              <a:rPr lang="en-US" sz="2800" b="1">
                <a:solidFill>
                  <a:schemeClr val="accent2"/>
                </a:solidFill>
              </a:rPr>
              <a:t>TRIAGE – French term meaning “</a:t>
            </a:r>
            <a:r>
              <a:rPr lang="en-US" sz="2800" b="1" i="1">
                <a:solidFill>
                  <a:schemeClr val="accent2"/>
                </a:solidFill>
              </a:rPr>
              <a:t>to sort </a:t>
            </a:r>
            <a:r>
              <a:rPr lang="en-US" sz="2800" b="1">
                <a:solidFill>
                  <a:schemeClr val="accent2"/>
                </a:solidFill>
              </a:rPr>
              <a:t>”</a:t>
            </a:r>
          </a:p>
          <a:p>
            <a:pPr>
              <a:spcBef>
                <a:spcPct val="0"/>
              </a:spcBef>
              <a:buSzTx/>
              <a:buFontTx/>
              <a:buNone/>
            </a:pPr>
            <a:endParaRPr lang="en-US" sz="280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S</a:t>
            </a:r>
          </a:p>
        </p:txBody>
      </p:sp>
      <p:pic>
        <p:nvPicPr>
          <p:cNvPr id="4" name="Picture 11" descr="C:\Users\Woo\Pictures\Microsoft Clip Organizer\j04036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92075"/>
            <a:ext cx="2514601"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Woo\Pictures\Microsoft Clip Organizer\j03997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100"/>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Users\Woo\Pictures\Microsoft Clip Organizer\j04307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50" y="0"/>
            <a:ext cx="28892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5" descr="http://upload.wikimedia.org/wikipedia/commons/a/ab/Infant_looking_at_shiny_objec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3" y="0"/>
            <a:ext cx="228282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Users\Woo\Pictures\Microsoft Clip Organizer\j04225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513" y="3613150"/>
            <a:ext cx="327660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C:\Users\Woo\Pictures\Microsoft Clip Organizer\j0402642.jpg"/>
          <p:cNvPicPr>
            <a:picLocks noChangeAspect="1" noChangeArrowheads="1"/>
          </p:cNvPicPr>
          <p:nvPr/>
        </p:nvPicPr>
        <p:blipFill>
          <a:blip r:embed="rId8">
            <a:extLst>
              <a:ext uri="{28A0092B-C50C-407E-A947-70E740481C1C}">
                <a14:useLocalDpi xmlns:a14="http://schemas.microsoft.com/office/drawing/2010/main" val="0"/>
              </a:ext>
            </a:extLst>
          </a:blip>
          <a:srcRect r="4219"/>
          <a:stretch>
            <a:fillRect/>
          </a:stretch>
        </p:blipFill>
        <p:spPr bwMode="auto">
          <a:xfrm>
            <a:off x="2478088" y="2562225"/>
            <a:ext cx="3922712"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C:\Users\Woo\Pictures\Microsoft Clip Organizer\j043849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0400" y="3886200"/>
            <a:ext cx="3403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9" descr="http://sincerelyjenni.com/wp-content/uploads/2012/01/Fostering-A-Disabled-Child-297x30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2532063"/>
            <a:ext cx="2470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5" name="TextBox 1"/>
          <p:cNvSpPr txBox="1">
            <a:spLocks noChangeArrowheads="1"/>
          </p:cNvSpPr>
          <p:nvPr/>
        </p:nvSpPr>
        <p:spPr bwMode="auto">
          <a:xfrm>
            <a:off x="3209925" y="1944688"/>
            <a:ext cx="29654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spcBef>
                <a:spcPct val="0"/>
              </a:spcBef>
              <a:buSzTx/>
              <a:buFontTx/>
              <a:buNone/>
            </a:pPr>
            <a:r>
              <a:rPr lang="en-US" sz="9600">
                <a:solidFill>
                  <a:srgbClr val="FF0000"/>
                </a:solidFill>
                <a:latin typeface="ZapfHumnst Ult BT" panose="020B0805050508020204" pitchFamily="34" charset="0"/>
              </a:rPr>
              <a:t>KIDS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Special Considerations in Children</a:t>
            </a:r>
          </a:p>
        </p:txBody>
      </p:sp>
      <p:sp>
        <p:nvSpPr>
          <p:cNvPr id="398339" name="Rectangle 3"/>
          <p:cNvSpPr>
            <a:spLocks noChangeArrowheads="1"/>
          </p:cNvSpPr>
          <p:nvPr/>
        </p:nvSpPr>
        <p:spPr bwMode="auto">
          <a:xfrm>
            <a:off x="762000" y="1143000"/>
            <a:ext cx="7696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nSpc>
                <a:spcPct val="90000"/>
              </a:lnSpc>
              <a:spcBef>
                <a:spcPct val="20000"/>
              </a:spcBef>
              <a:spcAft>
                <a:spcPts val="600"/>
              </a:spcAft>
              <a:buClr>
                <a:srgbClr val="000099"/>
              </a:buClr>
              <a:buSzPct val="120000"/>
              <a:defRPr/>
            </a:pPr>
            <a:r>
              <a:rPr lang="en-US" sz="2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Pediatric Age and Size</a:t>
            </a:r>
            <a:endParaRPr lang="en-US" sz="2800" dirty="0" smtClean="0">
              <a:solidFill>
                <a:schemeClr val="accent6"/>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defRPr/>
            </a:pPr>
            <a:r>
              <a:rPr lang="en-US" dirty="0" smtClean="0">
                <a:solidFill>
                  <a:schemeClr val="accent6"/>
                </a:solidFill>
              </a:rPr>
              <a:t>Ages to 12 years</a:t>
            </a:r>
          </a:p>
          <a:p>
            <a:pPr>
              <a:buFont typeface="Wingdings" panose="05000000000000000000" pitchFamily="2" charset="2"/>
              <a:buChar char=""/>
              <a:defRPr/>
            </a:pPr>
            <a:r>
              <a:rPr lang="en-US" dirty="0" smtClean="0">
                <a:solidFill>
                  <a:schemeClr val="accent6"/>
                </a:solidFill>
              </a:rPr>
              <a:t>Less than one year of age is less likely to be ambulatory. </a:t>
            </a:r>
          </a:p>
          <a:p>
            <a:pPr>
              <a:buFont typeface="Wingdings" panose="05000000000000000000" pitchFamily="2" charset="2"/>
              <a:buChar char=""/>
              <a:defRPr/>
            </a:pPr>
            <a:r>
              <a:rPr lang="en-US" dirty="0" smtClean="0">
                <a:solidFill>
                  <a:schemeClr val="accent6"/>
                </a:solidFill>
              </a:rPr>
              <a:t>The pertinent pediatric physiology (specifically, the airway) approaches that of adults by approximately eight years of age.</a:t>
            </a:r>
          </a:p>
          <a:p>
            <a:pPr>
              <a:buFont typeface="Wingdings" panose="05000000000000000000" pitchFamily="2" charset="2"/>
              <a:buChar char=""/>
              <a:defRPr/>
            </a:pPr>
            <a:r>
              <a:rPr lang="en-US" dirty="0" smtClean="0">
                <a:solidFill>
                  <a:schemeClr val="accent6"/>
                </a:solidFill>
              </a:rPr>
              <a:t>The ages of “tweens and teens” can be hard to determine so the current recommendation is:</a:t>
            </a:r>
          </a:p>
          <a:p>
            <a:pPr marL="0" indent="0" algn="ctr">
              <a:spcBef>
                <a:spcPct val="45000"/>
              </a:spcBef>
              <a:defRPr/>
            </a:pPr>
            <a:r>
              <a:rPr lang="en-US" b="1" i="1" dirty="0" smtClean="0">
                <a:solidFill>
                  <a:schemeClr val="tx2"/>
                </a:solidFill>
              </a:rPr>
              <a:t>If a victim appears to be a </a:t>
            </a:r>
            <a:r>
              <a:rPr lang="en-US" b="1" i="1" dirty="0" smtClean="0"/>
              <a:t>child</a:t>
            </a:r>
            <a:r>
              <a:rPr lang="en-US" b="1" i="1" dirty="0" smtClean="0">
                <a:solidFill>
                  <a:schemeClr val="tx2"/>
                </a:solidFill>
              </a:rPr>
              <a:t>, use </a:t>
            </a:r>
            <a:r>
              <a:rPr lang="en-US" b="1" i="1" dirty="0" err="1" smtClean="0">
                <a:solidFill>
                  <a:schemeClr val="tx2"/>
                </a:solidFill>
              </a:rPr>
              <a:t>JumpSTART</a:t>
            </a:r>
            <a:r>
              <a:rPr lang="en-US" b="1" i="1" dirty="0" smtClean="0">
                <a:solidFill>
                  <a:schemeClr val="tx2"/>
                </a:solidFill>
              </a:rPr>
              <a:t>.</a:t>
            </a:r>
          </a:p>
          <a:p>
            <a:pPr marL="0" indent="0" algn="ctr">
              <a:spcBef>
                <a:spcPct val="45000"/>
              </a:spcBef>
              <a:defRPr/>
            </a:pPr>
            <a:r>
              <a:rPr lang="en-US" b="1" i="1" dirty="0" smtClean="0">
                <a:solidFill>
                  <a:schemeClr val="tx2"/>
                </a:solidFill>
              </a:rPr>
              <a:t>If a victim appears to be a </a:t>
            </a:r>
            <a:r>
              <a:rPr lang="en-US" b="1" i="1" dirty="0" smtClean="0"/>
              <a:t>young adult</a:t>
            </a:r>
            <a:r>
              <a:rPr lang="en-US" b="1" i="1" dirty="0" smtClean="0">
                <a:solidFill>
                  <a:schemeClr val="tx2"/>
                </a:solidFill>
              </a:rPr>
              <a:t>, use START.</a:t>
            </a:r>
          </a:p>
          <a:p>
            <a:pPr>
              <a:defRPr/>
            </a:pPr>
            <a:endParaRPr lang="en-US" sz="10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Special Considerations in Children</a:t>
            </a:r>
          </a:p>
        </p:txBody>
      </p:sp>
      <p:graphicFrame>
        <p:nvGraphicFramePr>
          <p:cNvPr id="2" name="Table 1"/>
          <p:cNvGraphicFramePr>
            <a:graphicFrameLocks noGrp="1"/>
          </p:cNvGraphicFramePr>
          <p:nvPr/>
        </p:nvGraphicFramePr>
        <p:xfrm>
          <a:off x="762000" y="1371600"/>
          <a:ext cx="7467600" cy="4181474"/>
        </p:xfrm>
        <a:graphic>
          <a:graphicData uri="http://schemas.openxmlformats.org/drawingml/2006/table">
            <a:tbl>
              <a:tblPr firstRow="1" bandRow="1">
                <a:tableStyleId>{5C22544A-7EE6-4342-B048-85BDC9FD1C3A}</a:tableStyleId>
              </a:tblPr>
              <a:tblGrid>
                <a:gridCol w="2743200"/>
                <a:gridCol w="4724400"/>
              </a:tblGrid>
              <a:tr h="452275">
                <a:tc>
                  <a:txBody>
                    <a:bodyPr/>
                    <a:lstStyle/>
                    <a:p>
                      <a:r>
                        <a:rPr lang="en-US" sz="1800" dirty="0" smtClean="0"/>
                        <a:t>Pediatric </a:t>
                      </a:r>
                      <a:r>
                        <a:rPr lang="en-US" sz="1800" dirty="0" smtClean="0">
                          <a:solidFill>
                            <a:schemeClr val="bg1"/>
                          </a:solidFill>
                        </a:rPr>
                        <a:t>Characteristic</a:t>
                      </a:r>
                      <a:endParaRPr lang="en-US" sz="1800" dirty="0">
                        <a:solidFill>
                          <a:schemeClr val="bg1"/>
                        </a:solidFill>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n-US" sz="1800" dirty="0" smtClean="0"/>
                        <a:t>Special Risk During Disaster</a:t>
                      </a:r>
                      <a:endParaRPr lang="en-US" sz="18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766848">
                <a:tc>
                  <a:txBody>
                    <a:bodyPr/>
                    <a:lstStyle/>
                    <a:p>
                      <a:r>
                        <a:rPr lang="en-US" sz="1400" dirty="0" smtClean="0"/>
                        <a:t>Respiratory </a:t>
                      </a:r>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a:r>
                        <a:rPr lang="en-US" sz="1400" kern="1200" dirty="0" smtClean="0">
                          <a:solidFill>
                            <a:schemeClr val="dk1"/>
                          </a:solidFill>
                          <a:effectLst/>
                          <a:latin typeface="+mn-lt"/>
                          <a:ea typeface="+mn-ea"/>
                          <a:cs typeface="+mn-cs"/>
                        </a:rPr>
                        <a:t>Higher minute volume increases exposure to inhaled agents. Nuclear fallout and heavier gases settle lower to the ground and may affect children more severely.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533365">
                <a:tc>
                  <a:txBody>
                    <a:bodyPr/>
                    <a:lstStyle/>
                    <a:p>
                      <a:r>
                        <a:rPr lang="en-US" sz="1400" dirty="0" smtClean="0"/>
                        <a:t>Gastrointestinal </a:t>
                      </a:r>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rtl="0"/>
                      <a:r>
                        <a:rPr lang="en-US" sz="1400" kern="1200" dirty="0" smtClean="0">
                          <a:solidFill>
                            <a:schemeClr val="dk1"/>
                          </a:solidFill>
                          <a:effectLst/>
                          <a:latin typeface="+mn-lt"/>
                          <a:ea typeface="+mn-ea"/>
                          <a:cs typeface="+mn-cs"/>
                        </a:rPr>
                        <a:t>May be more at risk for dehydration from vomiting and diarrhea after exposure to contamination.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766207">
                <a:tc>
                  <a:txBody>
                    <a:bodyPr/>
                    <a:lstStyle/>
                    <a:p>
                      <a:r>
                        <a:rPr lang="en-US" sz="1400" dirty="0" smtClean="0"/>
                        <a:t>Skin</a:t>
                      </a:r>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a:r>
                        <a:rPr lang="en-US" sz="1400" kern="1200" dirty="0" smtClean="0">
                          <a:solidFill>
                            <a:schemeClr val="dk1"/>
                          </a:solidFill>
                          <a:effectLst/>
                          <a:latin typeface="+mn-lt"/>
                          <a:ea typeface="+mn-ea"/>
                          <a:cs typeface="+mn-cs"/>
                        </a:rPr>
                        <a:t>Higher body surface area increases risk of skin exposure. Skin is thinner and more susceptible to injury from burns, chemicals and absorbable toxins.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606052">
                <a:tc>
                  <a:txBody>
                    <a:bodyPr/>
                    <a:lstStyle/>
                    <a:p>
                      <a:r>
                        <a:rPr lang="en-US" sz="1400" dirty="0" smtClean="0"/>
                        <a:t>Thermoregulation</a:t>
                      </a:r>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rtl="0"/>
                      <a:r>
                        <a:rPr lang="en-US" sz="1400" kern="1200" dirty="0" smtClean="0">
                          <a:solidFill>
                            <a:schemeClr val="dk1"/>
                          </a:solidFill>
                          <a:effectLst/>
                          <a:latin typeface="+mn-lt"/>
                          <a:ea typeface="+mn-ea"/>
                          <a:cs typeface="+mn-cs"/>
                        </a:rPr>
                        <a:t>Less able to cope with temperature problems with higher risk of hypothermia.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32619">
                <a:tc>
                  <a:txBody>
                    <a:bodyPr/>
                    <a:lstStyle/>
                    <a:p>
                      <a:r>
                        <a:rPr lang="en-US" sz="1400" dirty="0" smtClean="0"/>
                        <a:t>Developmental</a:t>
                      </a:r>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a:r>
                        <a:rPr lang="en-US" sz="1400" kern="1200" dirty="0" smtClean="0">
                          <a:solidFill>
                            <a:schemeClr val="dk1"/>
                          </a:solidFill>
                          <a:effectLst/>
                          <a:latin typeface="+mn-lt"/>
                          <a:ea typeface="+mn-ea"/>
                          <a:cs typeface="+mn-cs"/>
                        </a:rPr>
                        <a:t>Less capability to escape environmental dangers or anticipate hazards.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524108">
                <a:tc>
                  <a:txBody>
                    <a:bodyPr/>
                    <a:lstStyle/>
                    <a:p>
                      <a:r>
                        <a:rPr lang="en-US" sz="1400" dirty="0" smtClean="0"/>
                        <a:t>Psychological </a:t>
                      </a:r>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rtl="0"/>
                      <a:r>
                        <a:rPr lang="en-US" sz="1400" kern="1200" dirty="0" smtClean="0">
                          <a:solidFill>
                            <a:schemeClr val="dk1"/>
                          </a:solidFill>
                          <a:effectLst/>
                          <a:latin typeface="+mn-lt"/>
                          <a:ea typeface="+mn-ea"/>
                          <a:cs typeface="+mn-cs"/>
                        </a:rPr>
                        <a:t>Prolonged stress from critical incidents. Susceptible to separation anxiety.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Special Considerations in Children</a:t>
            </a:r>
          </a:p>
        </p:txBody>
      </p:sp>
      <p:graphicFrame>
        <p:nvGraphicFramePr>
          <p:cNvPr id="3" name="Table 2"/>
          <p:cNvGraphicFramePr>
            <a:graphicFrameLocks noGrp="1"/>
          </p:cNvGraphicFramePr>
          <p:nvPr/>
        </p:nvGraphicFramePr>
        <p:xfrm>
          <a:off x="1752600" y="1447800"/>
          <a:ext cx="5715000" cy="3105149"/>
        </p:xfrm>
        <a:graphic>
          <a:graphicData uri="http://schemas.openxmlformats.org/drawingml/2006/table">
            <a:tbl>
              <a:tblPr firstRow="1" bandRow="1">
                <a:tableStyleId>{5C22544A-7EE6-4342-B048-85BDC9FD1C3A}</a:tableStyleId>
              </a:tblPr>
              <a:tblGrid>
                <a:gridCol w="2819400"/>
                <a:gridCol w="1493293"/>
                <a:gridCol w="1402307"/>
              </a:tblGrid>
              <a:tr h="914534">
                <a:tc>
                  <a:txBody>
                    <a:bodyPr/>
                    <a:lstStyle/>
                    <a:p>
                      <a:r>
                        <a:rPr lang="en-US" sz="1800" dirty="0" smtClean="0"/>
                        <a:t>Age</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Normal </a:t>
                      </a:r>
                      <a:r>
                        <a:rPr lang="en-US" sz="1800" smtClean="0"/>
                        <a:t>Respiratory Rates</a:t>
                      </a:r>
                      <a:endParaRPr lang="en-US" sz="1800" dirty="0" smtClean="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800" dirty="0" smtClean="0"/>
                        <a:t>Normal Pulse Rates</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38123">
                <a:tc>
                  <a:txBody>
                    <a:bodyPr/>
                    <a:lstStyle/>
                    <a:p>
                      <a:r>
                        <a:rPr lang="en-US" sz="1800" dirty="0" smtClean="0"/>
                        <a:t>Infant (&lt;1 </a:t>
                      </a:r>
                      <a:r>
                        <a:rPr lang="en-US" sz="1800" dirty="0" err="1" smtClean="0"/>
                        <a:t>Yr</a:t>
                      </a:r>
                      <a:r>
                        <a:rPr lang="en-US" sz="1800" dirty="0" smtClean="0"/>
                        <a:t>)</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30-60</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100-160</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123">
                <a:tc>
                  <a:txBody>
                    <a:bodyPr/>
                    <a:lstStyle/>
                    <a:p>
                      <a:r>
                        <a:rPr lang="en-US" sz="1800" dirty="0" smtClean="0"/>
                        <a:t>Toddler (1-3 </a:t>
                      </a:r>
                      <a:r>
                        <a:rPr lang="en-US" sz="1800" dirty="0" err="1" smtClean="0"/>
                        <a:t>Yrs</a:t>
                      </a:r>
                      <a:r>
                        <a:rPr lang="en-US" sz="1800" dirty="0" smtClean="0"/>
                        <a:t>)</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24-40</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90-150</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123">
                <a:tc>
                  <a:txBody>
                    <a:bodyPr/>
                    <a:lstStyle/>
                    <a:p>
                      <a:r>
                        <a:rPr lang="en-US" sz="1800" dirty="0" smtClean="0"/>
                        <a:t>Preschooler (4-5 </a:t>
                      </a:r>
                      <a:r>
                        <a:rPr lang="en-US" sz="1800" dirty="0" err="1" smtClean="0"/>
                        <a:t>Yrs</a:t>
                      </a:r>
                      <a:r>
                        <a:rPr lang="en-US" sz="1800" dirty="0" smtClean="0"/>
                        <a:t>)</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22-34</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80-140</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123">
                <a:tc>
                  <a:txBody>
                    <a:bodyPr/>
                    <a:lstStyle/>
                    <a:p>
                      <a:r>
                        <a:rPr lang="en-US" sz="1800" dirty="0" smtClean="0"/>
                        <a:t>School Age (6-12 </a:t>
                      </a:r>
                      <a:r>
                        <a:rPr lang="en-US" sz="1800" dirty="0" err="1" smtClean="0"/>
                        <a:t>Yrs</a:t>
                      </a:r>
                      <a:r>
                        <a:rPr lang="en-US" sz="1800" dirty="0" smtClean="0"/>
                        <a:t>)</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18-30</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70-120</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123">
                <a:tc>
                  <a:txBody>
                    <a:bodyPr/>
                    <a:lstStyle/>
                    <a:p>
                      <a:r>
                        <a:rPr lang="en-US" sz="1800" dirty="0" smtClean="0"/>
                        <a:t>Adolescent (12-18 </a:t>
                      </a:r>
                      <a:r>
                        <a:rPr lang="en-US" sz="1800" dirty="0" err="1" smtClean="0"/>
                        <a:t>Yrs</a:t>
                      </a:r>
                      <a:r>
                        <a:rPr lang="en-US" sz="1800" dirty="0" smtClean="0"/>
                        <a:t>)</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12-20</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60-100</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Special Considerations in Children</a:t>
            </a:r>
          </a:p>
        </p:txBody>
      </p:sp>
      <p:sp>
        <p:nvSpPr>
          <p:cNvPr id="398339" name="Rectangle 3"/>
          <p:cNvSpPr>
            <a:spLocks noChangeArrowheads="1"/>
          </p:cNvSpPr>
          <p:nvPr/>
        </p:nvSpPr>
        <p:spPr bwMode="auto">
          <a:xfrm>
            <a:off x="762000" y="1143000"/>
            <a:ext cx="7696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nSpc>
                <a:spcPct val="90000"/>
              </a:lnSpc>
              <a:spcBef>
                <a:spcPct val="20000"/>
              </a:spcBef>
              <a:spcAft>
                <a:spcPts val="600"/>
              </a:spcAft>
              <a:buClr>
                <a:srgbClr val="000099"/>
              </a:buClr>
              <a:buSzPct val="120000"/>
              <a:defRPr/>
            </a:pPr>
            <a:r>
              <a:rPr lang="en-US" sz="2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Mechanisms of Injury</a:t>
            </a:r>
            <a:endParaRPr lang="en-US" sz="2800" dirty="0" smtClean="0">
              <a:solidFill>
                <a:schemeClr val="accent6"/>
              </a:solidFill>
              <a:latin typeface="Tahoma" panose="020B0604030504040204" pitchFamily="34" charset="0"/>
              <a:ea typeface="Tahoma" panose="020B0604030504040204" pitchFamily="34" charset="0"/>
              <a:cs typeface="Tahoma" panose="020B0604030504040204" pitchFamily="34" charset="0"/>
            </a:endParaRPr>
          </a:p>
          <a:p>
            <a:pPr>
              <a:defRPr/>
            </a:pPr>
            <a:r>
              <a:rPr lang="en-US" sz="2200" i="1" dirty="0" smtClean="0">
                <a:solidFill>
                  <a:schemeClr val="accent6"/>
                </a:solidFill>
              </a:rPr>
              <a:t>Head injury. </a:t>
            </a:r>
            <a:r>
              <a:rPr lang="en-US" sz="2200" dirty="0" smtClean="0"/>
              <a:t>Head injuries account for approximately 60% of all MCI and disaster injuries in the pediatric population. This high rate can be explained by the large and heavy heads of children relative to their bodies. Furthermore, in states of unconsciousness, children’s upper airways tend to get obstructed by their relatively large, flaccid tongue or kinked because of the large head flexion induced by the short occiput.</a:t>
            </a:r>
          </a:p>
          <a:p>
            <a:pPr>
              <a:defRPr/>
            </a:pPr>
            <a:endParaRPr lang="en-US" sz="2200" dirty="0" smtClean="0"/>
          </a:p>
          <a:p>
            <a:pPr>
              <a:defRPr/>
            </a:pPr>
            <a:r>
              <a:rPr lang="en-US" sz="2200" i="1" dirty="0" smtClean="0">
                <a:solidFill>
                  <a:schemeClr val="accent6"/>
                </a:solidFill>
              </a:rPr>
              <a:t>Skeletal injury</a:t>
            </a:r>
            <a:r>
              <a:rPr lang="en-US" sz="2200" dirty="0" smtClean="0">
                <a:solidFill>
                  <a:schemeClr val="accent6"/>
                </a:solidFill>
              </a:rPr>
              <a:t>. </a:t>
            </a:r>
            <a:r>
              <a:rPr lang="en-US" sz="2200" dirty="0" smtClean="0"/>
              <a:t>Children have more pliant and flexible bones than adults and are therefore subject to fewer bone fractures. However, internal organ injuries in the absence of fractures of the overlying bones, in the chest or upper abdomen for example, are not uncommon.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Special Considerations in Children</a:t>
            </a:r>
          </a:p>
        </p:txBody>
      </p:sp>
      <p:sp>
        <p:nvSpPr>
          <p:cNvPr id="398339" name="Rectangle 3"/>
          <p:cNvSpPr>
            <a:spLocks noChangeArrowheads="1"/>
          </p:cNvSpPr>
          <p:nvPr/>
        </p:nvSpPr>
        <p:spPr bwMode="auto">
          <a:xfrm>
            <a:off x="762000" y="1066800"/>
            <a:ext cx="7848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nSpc>
                <a:spcPct val="90000"/>
              </a:lnSpc>
              <a:spcBef>
                <a:spcPct val="20000"/>
              </a:spcBef>
              <a:spcAft>
                <a:spcPts val="600"/>
              </a:spcAft>
              <a:buClr>
                <a:srgbClr val="000099"/>
              </a:buClr>
              <a:buSzPct val="120000"/>
              <a:defRPr/>
            </a:pPr>
            <a:r>
              <a:rPr lang="en-US" sz="2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Mechanisms of Injury</a:t>
            </a:r>
            <a:endParaRPr lang="en-US" sz="2800" dirty="0" smtClean="0">
              <a:solidFill>
                <a:schemeClr val="accent6"/>
              </a:solidFill>
              <a:latin typeface="Tahoma" panose="020B0604030504040204" pitchFamily="34" charset="0"/>
              <a:ea typeface="Tahoma" panose="020B0604030504040204" pitchFamily="34" charset="0"/>
              <a:cs typeface="Tahoma" panose="020B0604030504040204" pitchFamily="34" charset="0"/>
            </a:endParaRPr>
          </a:p>
          <a:p>
            <a:pPr>
              <a:defRPr/>
            </a:pPr>
            <a:r>
              <a:rPr lang="en-US" sz="2200" i="1" dirty="0" smtClean="0">
                <a:solidFill>
                  <a:schemeClr val="accent6"/>
                </a:solidFill>
              </a:rPr>
              <a:t>Thermoregulation. </a:t>
            </a:r>
            <a:r>
              <a:rPr lang="en-US" sz="2200" dirty="0" smtClean="0"/>
              <a:t>The less mature thermoregulatory mechanism in children and higher surface area-to-mass ratio compared to adults make heat loss and hypothermia more common in the pediatric population, particularly during exposure to extreme conditions, such as cold weather, decontamination with cold water during biochemical events, or when undressed at triage.</a:t>
            </a:r>
          </a:p>
          <a:p>
            <a:pPr>
              <a:spcBef>
                <a:spcPts val="600"/>
              </a:spcBef>
              <a:defRPr/>
            </a:pPr>
            <a:r>
              <a:rPr lang="en-US" sz="2200" dirty="0" smtClean="0"/>
              <a:t>	</a:t>
            </a:r>
            <a:endParaRPr lang="en-US" sz="800" dirty="0" smtClean="0"/>
          </a:p>
          <a:p>
            <a:pPr>
              <a:defRPr/>
            </a:pPr>
            <a:r>
              <a:rPr lang="en-US" sz="2200" i="1" dirty="0" smtClean="0">
                <a:solidFill>
                  <a:schemeClr val="accent6"/>
                </a:solidFill>
              </a:rPr>
              <a:t>Blood loss.</a:t>
            </a:r>
            <a:r>
              <a:rPr lang="en-US" sz="2200" dirty="0" smtClean="0"/>
              <a:t> As children have relatively small amounts of blood, what may seem to be minor bleeding may in effect represent a significant volume loss and severe shock. Their cardiovascular system is generally free of chronic disabling conditions, therefore, children may tolerate hypovolemic stress better than adults.</a:t>
            </a:r>
          </a:p>
          <a:p>
            <a:pPr>
              <a:defRPr/>
            </a:pPr>
            <a:endParaRPr lang="en-US" sz="10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Special Considerations in Children</a:t>
            </a:r>
          </a:p>
        </p:txBody>
      </p:sp>
      <p:sp>
        <p:nvSpPr>
          <p:cNvPr id="398339" name="Rectangle 3"/>
          <p:cNvSpPr>
            <a:spLocks noChangeArrowheads="1"/>
          </p:cNvSpPr>
          <p:nvPr/>
        </p:nvSpPr>
        <p:spPr bwMode="auto">
          <a:xfrm>
            <a:off x="762000" y="1143000"/>
            <a:ext cx="7696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nSpc>
                <a:spcPct val="90000"/>
              </a:lnSpc>
              <a:spcBef>
                <a:spcPct val="20000"/>
              </a:spcBef>
              <a:spcAft>
                <a:spcPts val="600"/>
              </a:spcAft>
              <a:buClr>
                <a:srgbClr val="000099"/>
              </a:buClr>
              <a:buSzPct val="120000"/>
              <a:defRPr/>
            </a:pPr>
            <a:r>
              <a:rPr lang="en-US" sz="2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Mechanisms of Injury</a:t>
            </a:r>
            <a:endParaRPr lang="en-US" sz="2800" dirty="0" smtClean="0">
              <a:solidFill>
                <a:schemeClr val="accent6"/>
              </a:solidFill>
              <a:latin typeface="Tahoma" panose="020B0604030504040204" pitchFamily="34" charset="0"/>
              <a:ea typeface="Tahoma" panose="020B0604030504040204" pitchFamily="34" charset="0"/>
              <a:cs typeface="Tahoma" panose="020B0604030504040204" pitchFamily="34" charset="0"/>
            </a:endParaRPr>
          </a:p>
          <a:p>
            <a:pPr>
              <a:defRPr/>
            </a:pPr>
            <a:endParaRPr lang="en-US" sz="1000" dirty="0" smtClean="0"/>
          </a:p>
          <a:p>
            <a:pPr>
              <a:defRPr/>
            </a:pPr>
            <a:r>
              <a:rPr lang="en-US" sz="2200" i="1" dirty="0" smtClean="0">
                <a:solidFill>
                  <a:schemeClr val="accent6"/>
                </a:solidFill>
              </a:rPr>
              <a:t>Emotional trauma. </a:t>
            </a:r>
            <a:r>
              <a:rPr lang="en-US" sz="2200" dirty="0" smtClean="0"/>
              <a:t>In addition to physical injuries, emotional trauma, caused for example by separation from the parents, is an important factor in pediatric care.</a:t>
            </a:r>
          </a:p>
          <a:p>
            <a:pPr>
              <a:spcBef>
                <a:spcPts val="1200"/>
              </a:spcBef>
              <a:defRPr/>
            </a:pPr>
            <a:r>
              <a:rPr lang="en-US" sz="2200" dirty="0" smtClean="0"/>
              <a:t>	</a:t>
            </a:r>
            <a:endParaRPr lang="en-US" sz="20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Special Considerations in Children</a:t>
            </a:r>
          </a:p>
        </p:txBody>
      </p:sp>
      <p:sp>
        <p:nvSpPr>
          <p:cNvPr id="398339" name="Rectangle 3"/>
          <p:cNvSpPr>
            <a:spLocks noChangeArrowheads="1"/>
          </p:cNvSpPr>
          <p:nvPr/>
        </p:nvSpPr>
        <p:spPr bwMode="auto">
          <a:xfrm>
            <a:off x="762000" y="1143000"/>
            <a:ext cx="7696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nSpc>
                <a:spcPct val="90000"/>
              </a:lnSpc>
              <a:spcBef>
                <a:spcPct val="20000"/>
              </a:spcBef>
              <a:spcAft>
                <a:spcPts val="600"/>
              </a:spcAft>
              <a:buClr>
                <a:srgbClr val="000099"/>
              </a:buClr>
              <a:buSzPct val="120000"/>
              <a:defRPr/>
            </a:pPr>
            <a:r>
              <a:rPr lang="en-US" sz="2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Prognosis</a:t>
            </a:r>
            <a:endParaRPr lang="en-US" sz="2800" dirty="0" smtClean="0">
              <a:solidFill>
                <a:schemeClr val="accent6"/>
              </a:solidFill>
              <a:latin typeface="Tahoma" panose="020B0604030504040204" pitchFamily="34" charset="0"/>
              <a:ea typeface="Tahoma" panose="020B0604030504040204" pitchFamily="34" charset="0"/>
              <a:cs typeface="Tahoma" panose="020B0604030504040204" pitchFamily="34" charset="0"/>
            </a:endParaRPr>
          </a:p>
          <a:p>
            <a:pPr>
              <a:defRPr/>
            </a:pPr>
            <a:endParaRPr lang="en-US" sz="1200" dirty="0" smtClean="0"/>
          </a:p>
          <a:p>
            <a:pPr>
              <a:defRPr/>
            </a:pPr>
            <a:r>
              <a:rPr lang="en-US" dirty="0" smtClean="0"/>
              <a:t>Children tolerate multiple organ injuries better than adults, and prognosis usually depends on the severity of the head injury, if present. Children have a better prognosis for most, if not all, disaster-related conditions.</a:t>
            </a:r>
          </a:p>
          <a:p>
            <a:pPr>
              <a:defRPr/>
            </a:pPr>
            <a:endParaRPr lang="en-US" dirty="0" smtClean="0"/>
          </a:p>
          <a:p>
            <a:pPr>
              <a:defRPr/>
            </a:pPr>
            <a:r>
              <a:rPr lang="en-US" dirty="0" smtClean="0"/>
              <a:t>An apneic child is more likely to have a primary respiratory problem than an adult. Perfusion may be maintained for a short time and the child may be salvageable.</a:t>
            </a:r>
          </a:p>
          <a:p>
            <a:pPr>
              <a:defRPr/>
            </a:pPr>
            <a:endParaRPr lang="en-US" dirty="0" smtClean="0"/>
          </a:p>
          <a:p>
            <a:pPr>
              <a:defRPr/>
            </a:pPr>
            <a:endParaRPr lang="en-US" sz="10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ChangeArrowheads="1"/>
          </p:cNvSpPr>
          <p:nvPr/>
        </p:nvSpPr>
        <p:spPr bwMode="auto">
          <a:xfrm>
            <a:off x="1524000" y="228600"/>
            <a:ext cx="739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2800" b="1" dirty="0" smtClean="0">
                <a:solidFill>
                  <a:schemeClr val="accent6"/>
                </a:solidFill>
                <a:latin typeface="Arial" panose="020B0604020202020204" pitchFamily="34" charset="0"/>
                <a:cs typeface="Arial" panose="020B0604020202020204" pitchFamily="34" charset="0"/>
              </a:rPr>
              <a:t>Modification for non-ambulatory children</a:t>
            </a:r>
          </a:p>
        </p:txBody>
      </p:sp>
      <p:sp>
        <p:nvSpPr>
          <p:cNvPr id="398339" name="Rectangle 3"/>
          <p:cNvSpPr>
            <a:spLocks noChangeArrowheads="1"/>
          </p:cNvSpPr>
          <p:nvPr/>
        </p:nvSpPr>
        <p:spPr bwMode="auto">
          <a:xfrm>
            <a:off x="762000" y="14478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defRPr/>
            </a:pPr>
            <a:r>
              <a:rPr lang="en-US" sz="32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WHO</a:t>
            </a:r>
          </a:p>
          <a:p>
            <a:pPr marL="457200" indent="-457200">
              <a:spcAft>
                <a:spcPts val="1200"/>
              </a:spcAft>
              <a:buFont typeface="Wingdings" panose="05000000000000000000" pitchFamily="2" charset="2"/>
              <a:buChar char=""/>
              <a:defRPr/>
            </a:pPr>
            <a:r>
              <a:rPr lang="en-US" sz="3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Infants who normally can’t walk yet</a:t>
            </a:r>
          </a:p>
          <a:p>
            <a:pPr marL="457200" indent="-457200">
              <a:spcAft>
                <a:spcPts val="1200"/>
              </a:spcAft>
              <a:buFont typeface="Wingdings" panose="05000000000000000000" pitchFamily="2" charset="2"/>
              <a:buChar char=""/>
              <a:defRPr/>
            </a:pPr>
            <a:r>
              <a:rPr lang="en-US" sz="3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Children with developmental delay</a:t>
            </a:r>
          </a:p>
          <a:p>
            <a:pPr marL="457200" indent="-457200">
              <a:spcAft>
                <a:spcPts val="1200"/>
              </a:spcAft>
              <a:buFont typeface="Wingdings" panose="05000000000000000000" pitchFamily="2" charset="2"/>
              <a:buChar char=""/>
              <a:defRPr/>
            </a:pPr>
            <a:r>
              <a:rPr lang="en-US" sz="3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Children with acute injuries preventing them from walking </a:t>
            </a:r>
            <a:r>
              <a:rPr lang="en-US" sz="3200" i="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before</a:t>
            </a:r>
            <a:r>
              <a:rPr lang="en-US" sz="3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the incident</a:t>
            </a:r>
          </a:p>
          <a:p>
            <a:pPr marL="457200" indent="-457200">
              <a:spcAft>
                <a:spcPts val="1200"/>
              </a:spcAft>
              <a:buFont typeface="Wingdings" panose="05000000000000000000" pitchFamily="2" charset="2"/>
              <a:buChar char=""/>
              <a:defRPr/>
            </a:pPr>
            <a:r>
              <a:rPr lang="en-US" sz="3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Children with chronic disabilities</a:t>
            </a:r>
          </a:p>
          <a:p>
            <a:pPr marL="0" indent="0">
              <a:lnSpc>
                <a:spcPct val="90000"/>
              </a:lnSpc>
              <a:spcBef>
                <a:spcPts val="0"/>
              </a:spcBef>
              <a:spcAft>
                <a:spcPts val="600"/>
              </a:spcAft>
              <a:buClr>
                <a:srgbClr val="000099"/>
              </a:buClr>
              <a:buSzPct val="120000"/>
              <a:defRPr/>
            </a:pPr>
            <a:endParaRPr lang="en-US" sz="10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ChangeArrowheads="1"/>
          </p:cNvSpPr>
          <p:nvPr/>
        </p:nvSpPr>
        <p:spPr bwMode="auto">
          <a:xfrm>
            <a:off x="1524000" y="228600"/>
            <a:ext cx="739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2800" b="1" dirty="0" smtClean="0">
                <a:solidFill>
                  <a:schemeClr val="accent6"/>
                </a:solidFill>
                <a:latin typeface="Arial" panose="020B0604020202020204" pitchFamily="34" charset="0"/>
                <a:cs typeface="Arial" panose="020B0604020202020204" pitchFamily="34" charset="0"/>
              </a:rPr>
              <a:t>Modification for non-ambulatory children</a:t>
            </a:r>
          </a:p>
        </p:txBody>
      </p:sp>
      <p:sp>
        <p:nvSpPr>
          <p:cNvPr id="398339" name="Rectangle 3"/>
          <p:cNvSpPr>
            <a:spLocks noChangeArrowheads="1"/>
          </p:cNvSpPr>
          <p:nvPr/>
        </p:nvSpPr>
        <p:spPr bwMode="auto">
          <a:xfrm>
            <a:off x="762000" y="1219200"/>
            <a:ext cx="7772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70000"/>
              </a:spcBef>
              <a:defRPr/>
            </a:pPr>
            <a:r>
              <a:rPr lang="en-US" sz="2800" b="1" dirty="0" smtClean="0">
                <a:solidFill>
                  <a:schemeClr val="accent6"/>
                </a:solidFill>
                <a:latin typeface="Arial" panose="020B0604020202020204" pitchFamily="34" charset="0"/>
                <a:cs typeface="Arial" panose="020B0604020202020204" pitchFamily="34" charset="0"/>
              </a:rPr>
              <a:t>Evaluate using the </a:t>
            </a:r>
            <a:r>
              <a:rPr lang="en-US" sz="2800" b="1" dirty="0" err="1" smtClean="0">
                <a:solidFill>
                  <a:schemeClr val="accent6"/>
                </a:solidFill>
                <a:latin typeface="Arial" panose="020B0604020202020204" pitchFamily="34" charset="0"/>
                <a:cs typeface="Arial" panose="020B0604020202020204" pitchFamily="34" charset="0"/>
              </a:rPr>
              <a:t>JumpSTART</a:t>
            </a:r>
            <a:r>
              <a:rPr lang="en-US" sz="2800" b="1" dirty="0" smtClean="0">
                <a:solidFill>
                  <a:schemeClr val="accent6"/>
                </a:solidFill>
                <a:latin typeface="Arial" panose="020B0604020202020204" pitchFamily="34" charset="0"/>
                <a:cs typeface="Arial" panose="020B0604020202020204" pitchFamily="34" charset="0"/>
              </a:rPr>
              <a:t> algorithm</a:t>
            </a:r>
          </a:p>
          <a:p>
            <a:pPr>
              <a:spcBef>
                <a:spcPct val="70000"/>
              </a:spcBef>
              <a:defRPr/>
            </a:pPr>
            <a:r>
              <a:rPr lang="en-US" b="1" dirty="0" smtClean="0">
                <a:solidFill>
                  <a:srgbClr val="FF0000"/>
                </a:solidFill>
                <a:latin typeface="Arial" panose="020B0604020202020204" pitchFamily="34" charset="0"/>
                <a:cs typeface="Arial" panose="020B0604020202020204" pitchFamily="34" charset="0"/>
              </a:rPr>
              <a:t>RED </a:t>
            </a:r>
            <a:r>
              <a:rPr lang="en-US" dirty="0" smtClean="0">
                <a:latin typeface="Arial" panose="020B0604020202020204" pitchFamily="34" charset="0"/>
                <a:cs typeface="Arial" panose="020B0604020202020204" pitchFamily="34" charset="0"/>
              </a:rPr>
              <a:t>if any </a:t>
            </a:r>
            <a:r>
              <a:rPr lang="en-US" b="1" dirty="0" smtClean="0">
                <a:solidFill>
                  <a:srgbClr val="FF0000"/>
                </a:solidFill>
                <a:latin typeface="Arial" panose="020B0604020202020204" pitchFamily="34" charset="0"/>
                <a:cs typeface="Arial" panose="020B0604020202020204" pitchFamily="34" charset="0"/>
              </a:rPr>
              <a:t>RED</a:t>
            </a:r>
            <a:r>
              <a:rPr lang="en-US" dirty="0" smtClean="0">
                <a:latin typeface="Arial" panose="020B0604020202020204" pitchFamily="34" charset="0"/>
                <a:cs typeface="Arial" panose="020B0604020202020204" pitchFamily="34" charset="0"/>
              </a:rPr>
              <a:t> criteria</a:t>
            </a:r>
          </a:p>
          <a:p>
            <a:pPr marL="342900" lvl="1" indent="-342900">
              <a:spcBef>
                <a:spcPct val="70000"/>
              </a:spcBef>
              <a:defRPr/>
            </a:pPr>
            <a:r>
              <a:rPr lang="en-US" b="1" dirty="0" smtClean="0">
                <a:solidFill>
                  <a:srgbClr val="006600"/>
                </a:solidFill>
                <a:latin typeface="Arial" panose="020B0604020202020204" pitchFamily="34" charset="0"/>
                <a:cs typeface="Arial" panose="020B0604020202020204" pitchFamily="34" charset="0"/>
              </a:rPr>
              <a:t>GREEN</a:t>
            </a:r>
            <a:r>
              <a:rPr lang="en-US" dirty="0" smtClean="0">
                <a:latin typeface="Arial" panose="020B0604020202020204" pitchFamily="34" charset="0"/>
                <a:cs typeface="Arial" panose="020B0604020202020204" pitchFamily="34" charset="0"/>
              </a:rPr>
              <a:t> if no significant external injury</a:t>
            </a:r>
          </a:p>
          <a:p>
            <a:pPr marL="342900" lvl="1" indent="-342900">
              <a:spcBef>
                <a:spcPct val="70000"/>
              </a:spcBef>
              <a:defRPr/>
            </a:pPr>
            <a:r>
              <a:rPr lang="en-US" b="1" dirty="0" smtClean="0">
                <a:solidFill>
                  <a:srgbClr val="FFC000"/>
                </a:solidFill>
                <a:latin typeface="Arial" panose="020B0604020202020204" pitchFamily="34" charset="0"/>
                <a:cs typeface="Arial" panose="020B0604020202020204" pitchFamily="34" charset="0"/>
              </a:rPr>
              <a:t>YELLOW</a:t>
            </a:r>
            <a:r>
              <a:rPr lang="en-US" dirty="0" smtClean="0">
                <a:latin typeface="Arial" panose="020B0604020202020204" pitchFamily="34" charset="0"/>
                <a:cs typeface="Arial" panose="020B0604020202020204" pitchFamily="34" charset="0"/>
              </a:rPr>
              <a:t> if significant external signs of injury are found (i.e. deep penetrating wounds, severe bleeding, severe burns, amputations, distended tender abdomen)</a:t>
            </a:r>
          </a:p>
          <a:p>
            <a:pPr marL="0" indent="0">
              <a:lnSpc>
                <a:spcPct val="90000"/>
              </a:lnSpc>
              <a:spcBef>
                <a:spcPts val="0"/>
              </a:spcBef>
              <a:spcAft>
                <a:spcPts val="600"/>
              </a:spcAft>
              <a:buClr>
                <a:srgbClr val="000099"/>
              </a:buClr>
              <a:buSzPct val="120000"/>
              <a:defRPr/>
            </a:pPr>
            <a:endParaRPr lang="en-US" sz="10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Ethical Justification</a:t>
            </a:r>
          </a:p>
        </p:txBody>
      </p:sp>
      <p:sp>
        <p:nvSpPr>
          <p:cNvPr id="398339" name="Rectangle 3"/>
          <p:cNvSpPr>
            <a:spLocks noChangeArrowheads="1"/>
          </p:cNvSpPr>
          <p:nvPr/>
        </p:nvSpPr>
        <p:spPr bwMode="auto">
          <a:xfrm>
            <a:off x="838200" y="1219200"/>
            <a:ext cx="75136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This is one of the few places where a "utilitarian rule" governs medicine: the greater good of the greater number rather than the particular good of the patient at hand. This rule is justified only because of the clear necessity of general public welfare in a crisis. </a:t>
            </a:r>
          </a:p>
        </p:txBody>
      </p:sp>
      <p:sp>
        <p:nvSpPr>
          <p:cNvPr id="2" name="TextBox 1"/>
          <p:cNvSpPr txBox="1"/>
          <p:nvPr/>
        </p:nvSpPr>
        <p:spPr>
          <a:xfrm>
            <a:off x="914400" y="5029200"/>
            <a:ext cx="7437438" cy="923925"/>
          </a:xfrm>
          <a:prstGeom prst="rect">
            <a:avLst/>
          </a:prstGeom>
          <a:noFill/>
        </p:spPr>
        <p:txBody>
          <a:bodyPr>
            <a:spAutoFit/>
          </a:bodyPr>
          <a:lstStyle/>
          <a:p>
            <a:pPr eaLnBrk="1" hangingPunct="1">
              <a:spcBef>
                <a:spcPct val="50000"/>
              </a:spcBef>
              <a:defRPr/>
            </a:pPr>
            <a:r>
              <a:rPr lang="en-US" dirty="0">
                <a:solidFill>
                  <a:schemeClr val="accent6"/>
                </a:solidFill>
              </a:rPr>
              <a:t>A. </a:t>
            </a:r>
            <a:r>
              <a:rPr lang="en-US" dirty="0" err="1">
                <a:solidFill>
                  <a:schemeClr val="accent6"/>
                </a:solidFill>
              </a:rPr>
              <a:t>Jonsen</a:t>
            </a:r>
            <a:r>
              <a:rPr lang="en-US" dirty="0">
                <a:solidFill>
                  <a:schemeClr val="accent6"/>
                </a:solidFill>
              </a:rPr>
              <a:t> and K. Edwards, “</a:t>
            </a:r>
            <a:r>
              <a:rPr lang="en-US" i="1" dirty="0">
                <a:solidFill>
                  <a:schemeClr val="accent6"/>
                </a:solidFill>
              </a:rPr>
              <a:t>Resource Allocation” </a:t>
            </a:r>
            <a:r>
              <a:rPr lang="en-US" dirty="0">
                <a:solidFill>
                  <a:schemeClr val="accent6"/>
                </a:solidFill>
              </a:rPr>
              <a:t>in </a:t>
            </a:r>
            <a:r>
              <a:rPr lang="en-US" u="sng" dirty="0">
                <a:solidFill>
                  <a:schemeClr val="accent6"/>
                </a:solidFill>
              </a:rPr>
              <a:t>Ethics in Medicine</a:t>
            </a:r>
            <a:r>
              <a:rPr lang="en-US" dirty="0">
                <a:solidFill>
                  <a:schemeClr val="accent6"/>
                </a:solidFill>
              </a:rPr>
              <a:t>, Univ. of Washington School of Medicine, http://eduserv.hscer.washington.edu/bioethics/topics/resall.html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ChangeArrowheads="1"/>
          </p:cNvSpPr>
          <p:nvPr/>
        </p:nvSpPr>
        <p:spPr bwMode="auto">
          <a:xfrm>
            <a:off x="1524000" y="228600"/>
            <a:ext cx="739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3200" b="1" dirty="0" smtClean="0">
                <a:solidFill>
                  <a:schemeClr val="accent6"/>
                </a:solidFill>
                <a:latin typeface="Arial" panose="020B0604020202020204" pitchFamily="34" charset="0"/>
                <a:cs typeface="Arial" panose="020B0604020202020204" pitchFamily="34" charset="0"/>
              </a:rPr>
              <a:t>Children with Disabilities</a:t>
            </a:r>
          </a:p>
        </p:txBody>
      </p:sp>
      <p:sp>
        <p:nvSpPr>
          <p:cNvPr id="398339" name="Rectangle 3"/>
          <p:cNvSpPr>
            <a:spLocks noChangeArrowheads="1"/>
          </p:cNvSpPr>
          <p:nvPr/>
        </p:nvSpPr>
        <p:spPr bwMode="auto">
          <a:xfrm>
            <a:off x="7620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 typeface="Wingdings" panose="05000000000000000000" pitchFamily="2" charset="2"/>
              <a:buChar char=""/>
              <a:defRPr/>
            </a:pPr>
            <a:r>
              <a:rPr lang="en-US" sz="3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Patients’ limitations in ambulation, communication and differentiation between acute and chronic neurological conditions are the main challenges in the triage of children with special needs and disabilities.</a:t>
            </a:r>
          </a:p>
          <a:p>
            <a:pPr marL="0" indent="0">
              <a:lnSpc>
                <a:spcPct val="90000"/>
              </a:lnSpc>
              <a:spcBef>
                <a:spcPts val="0"/>
              </a:spcBef>
              <a:spcAft>
                <a:spcPts val="600"/>
              </a:spcAft>
              <a:buClr>
                <a:srgbClr val="000099"/>
              </a:buClr>
              <a:buSzPct val="120000"/>
              <a:defRPr/>
            </a:pPr>
            <a:endParaRPr lang="en-US" sz="10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47800" y="304800"/>
            <a:ext cx="7467600" cy="685800"/>
          </a:xfrm>
          <a:noFill/>
        </p:spPr>
        <p:txBody>
          <a:bodyPr/>
          <a:lstStyle/>
          <a:p>
            <a:r>
              <a:rPr lang="en-US" smtClean="0"/>
              <a:t>JumpSTART Algorithm</a:t>
            </a:r>
          </a:p>
        </p:txBody>
      </p:sp>
      <p:pic>
        <p:nvPicPr>
          <p:cNvPr id="90115" name="Picture 3" descr="Simplified algorit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09650"/>
            <a:ext cx="4114800"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9600" y="304800"/>
            <a:ext cx="8382000" cy="685800"/>
          </a:xfrm>
          <a:noFill/>
        </p:spPr>
        <p:txBody>
          <a:bodyPr/>
          <a:lstStyle/>
          <a:p>
            <a:r>
              <a:rPr lang="en-US" sz="2800" smtClean="0"/>
              <a:t>Combined START /JumpSTART Algorithm</a:t>
            </a:r>
          </a:p>
        </p:txBody>
      </p:sp>
      <p:pic>
        <p:nvPicPr>
          <p:cNvPr id="92163" name="Picture 2" descr="COMBINED_S-JS_ALGORIT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12825"/>
            <a:ext cx="5373688"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dirty="0"/>
              <a:t>Special Considerations in </a:t>
            </a:r>
            <a:r>
              <a:rPr lang="en-US" sz="3200" b="1" dirty="0" smtClean="0"/>
              <a:t>Elderly</a:t>
            </a:r>
            <a:endParaRPr 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386892109"/>
              </p:ext>
            </p:extLst>
          </p:nvPr>
        </p:nvGraphicFramePr>
        <p:xfrm>
          <a:off x="762000" y="1371600"/>
          <a:ext cx="7467600" cy="3607510"/>
        </p:xfrm>
        <a:graphic>
          <a:graphicData uri="http://schemas.openxmlformats.org/drawingml/2006/table">
            <a:tbl>
              <a:tblPr firstRow="1" bandRow="1">
                <a:tableStyleId>{5C22544A-7EE6-4342-B048-85BDC9FD1C3A}</a:tableStyleId>
              </a:tblPr>
              <a:tblGrid>
                <a:gridCol w="2743200"/>
                <a:gridCol w="4724400"/>
              </a:tblGrid>
              <a:tr h="452275">
                <a:tc>
                  <a:txBody>
                    <a:bodyPr/>
                    <a:lstStyle/>
                    <a:p>
                      <a:r>
                        <a:rPr lang="en-US" sz="1800" dirty="0" smtClean="0">
                          <a:solidFill>
                            <a:schemeClr val="bg1"/>
                          </a:solidFill>
                        </a:rPr>
                        <a:t>Characteristic</a:t>
                      </a:r>
                      <a:endParaRPr lang="en-US" sz="1800" dirty="0">
                        <a:solidFill>
                          <a:schemeClr val="bg1"/>
                        </a:solidFill>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n-US" sz="1800" dirty="0" smtClean="0"/>
                        <a:t>Special Risk During Disaster</a:t>
                      </a:r>
                      <a:endParaRPr lang="en-US" sz="18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8325">
                <a:tc>
                  <a:txBody>
                    <a:bodyPr/>
                    <a:lstStyle/>
                    <a:p>
                      <a:r>
                        <a:rPr lang="en-US" sz="1400" dirty="0" smtClean="0"/>
                        <a:t>Respiratory </a:t>
                      </a:r>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a:r>
                        <a:rPr lang="en-US" sz="1400" kern="1200" dirty="0" smtClean="0">
                          <a:solidFill>
                            <a:schemeClr val="dk1"/>
                          </a:solidFill>
                          <a:effectLst/>
                          <a:latin typeface="+mn-lt"/>
                          <a:ea typeface="+mn-ea"/>
                          <a:cs typeface="+mn-cs"/>
                        </a:rPr>
                        <a:t>Lower respiratory efficiency decreases</a:t>
                      </a:r>
                      <a:r>
                        <a:rPr lang="en-US" sz="1400" kern="1200" baseline="0" dirty="0" smtClean="0">
                          <a:solidFill>
                            <a:schemeClr val="dk1"/>
                          </a:solidFill>
                          <a:effectLst/>
                          <a:latin typeface="+mn-lt"/>
                          <a:ea typeface="+mn-ea"/>
                          <a:cs typeface="+mn-cs"/>
                        </a:rPr>
                        <a:t> ability to exhale any</a:t>
                      </a:r>
                      <a:r>
                        <a:rPr lang="en-US" sz="1400" kern="1200" dirty="0" smtClean="0">
                          <a:solidFill>
                            <a:schemeClr val="dk1"/>
                          </a:solidFill>
                          <a:effectLst/>
                          <a:latin typeface="+mn-lt"/>
                          <a:ea typeface="+mn-ea"/>
                          <a:cs typeface="+mn-cs"/>
                        </a:rPr>
                        <a:t> inhaled agents. Minute</a:t>
                      </a:r>
                      <a:r>
                        <a:rPr lang="en-US" sz="1400" kern="1200" baseline="0" dirty="0" smtClean="0">
                          <a:solidFill>
                            <a:schemeClr val="dk1"/>
                          </a:solidFill>
                          <a:effectLst/>
                          <a:latin typeface="+mn-lt"/>
                          <a:ea typeface="+mn-ea"/>
                          <a:cs typeface="+mn-cs"/>
                        </a:rPr>
                        <a:t> volumes decrease with age.</a:t>
                      </a:r>
                      <a:endParaRPr lang="en-US" sz="1400" kern="1200" dirty="0" smtClean="0">
                        <a:solidFill>
                          <a:schemeClr val="dk1"/>
                        </a:solidFill>
                        <a:effectLst/>
                        <a:latin typeface="+mn-lt"/>
                        <a:ea typeface="+mn-ea"/>
                        <a:cs typeface="+mn-cs"/>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533365">
                <a:tc>
                  <a:txBody>
                    <a:bodyPr/>
                    <a:lstStyle/>
                    <a:p>
                      <a:r>
                        <a:rPr lang="en-US" sz="1400" dirty="0" smtClean="0"/>
                        <a:t>Gastrointestinal </a:t>
                      </a:r>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rtl="0"/>
                      <a:r>
                        <a:rPr lang="en-US" sz="1400" kern="1200" dirty="0" smtClean="0">
                          <a:solidFill>
                            <a:schemeClr val="dk1"/>
                          </a:solidFill>
                          <a:effectLst/>
                          <a:latin typeface="+mn-lt"/>
                          <a:ea typeface="+mn-ea"/>
                          <a:cs typeface="+mn-cs"/>
                        </a:rPr>
                        <a:t>May be more at risk for dehydration from vomiting and diarrhea after exposure to contamination.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838235">
                <a:tc>
                  <a:txBody>
                    <a:bodyPr/>
                    <a:lstStyle/>
                    <a:p>
                      <a:r>
                        <a:rPr lang="en-US" sz="1400" dirty="0" smtClean="0"/>
                        <a:t>Skin</a:t>
                      </a:r>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a:r>
                        <a:rPr lang="en-US" sz="1400" kern="1200" dirty="0" smtClean="0">
                          <a:solidFill>
                            <a:schemeClr val="dk1"/>
                          </a:solidFill>
                          <a:effectLst/>
                          <a:latin typeface="+mn-lt"/>
                          <a:ea typeface="+mn-ea"/>
                          <a:cs typeface="+mn-cs"/>
                        </a:rPr>
                        <a:t>Frail bodies have higher body surface area ratio to body mass which increases risk of skin exposure. Skin is thinner and more susceptible to injury from burns, chemicals and absorbable toxins.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606052">
                <a:tc>
                  <a:txBody>
                    <a:bodyPr/>
                    <a:lstStyle/>
                    <a:p>
                      <a:r>
                        <a:rPr lang="en-US" sz="1400" dirty="0" smtClean="0"/>
                        <a:t>Thermoregulation</a:t>
                      </a:r>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rtl="0"/>
                      <a:r>
                        <a:rPr lang="en-US" sz="1400" kern="1200" dirty="0" smtClean="0">
                          <a:solidFill>
                            <a:schemeClr val="dk1"/>
                          </a:solidFill>
                          <a:effectLst/>
                          <a:latin typeface="+mn-lt"/>
                          <a:ea typeface="+mn-ea"/>
                          <a:cs typeface="+mn-cs"/>
                        </a:rPr>
                        <a:t>Less able to cope with temperature problems with higher risk of hypothermia and hyperthermia.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3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Psychological </a:t>
                      </a:r>
                    </a:p>
                    <a:p>
                      <a:endParaRPr lang="en-US" sz="14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a:r>
                        <a:rPr lang="en-US" sz="1400" kern="1200" dirty="0" smtClean="0">
                          <a:solidFill>
                            <a:schemeClr val="dk1"/>
                          </a:solidFill>
                          <a:effectLst/>
                          <a:latin typeface="+mn-lt"/>
                          <a:ea typeface="+mn-ea"/>
                          <a:cs typeface="+mn-cs"/>
                        </a:rPr>
                        <a:t>Failing mental abilities may prevent ability to help with own care.</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bl>
          </a:graphicData>
        </a:graphic>
      </p:graphicFrame>
    </p:spTree>
    <p:extLst>
      <p:ext uri="{BB962C8B-B14F-4D97-AF65-F5344CB8AC3E}">
        <p14:creationId xmlns:p14="http://schemas.microsoft.com/office/powerpoint/2010/main" val="340239444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Triage Systems Overview</a:t>
            </a:r>
          </a:p>
        </p:txBody>
      </p:sp>
      <p:sp>
        <p:nvSpPr>
          <p:cNvPr id="2" name="Rectangle 1"/>
          <p:cNvSpPr/>
          <p:nvPr/>
        </p:nvSpPr>
        <p:spPr>
          <a:xfrm>
            <a:off x="914400" y="1143000"/>
            <a:ext cx="7620000" cy="4500563"/>
          </a:xfrm>
          <a:prstGeom prst="rect">
            <a:avLst/>
          </a:prstGeom>
        </p:spPr>
        <p:txBody>
          <a:bodyPr>
            <a:spAutoFit/>
          </a:bodyPr>
          <a:lstStyle/>
          <a:p>
            <a:pPr>
              <a:defRPr/>
            </a:pPr>
            <a:r>
              <a:rPr lang="en-US" sz="2800" b="1" dirty="0">
                <a:solidFill>
                  <a:schemeClr val="accent6"/>
                </a:solidFill>
              </a:rPr>
              <a:t>Many Triage Systems have been developed throughout the world. Some of the more common ones are: </a:t>
            </a:r>
          </a:p>
          <a:p>
            <a:pPr>
              <a:defRPr/>
            </a:pPr>
            <a:endParaRPr lang="en-US" sz="1100" b="1" dirty="0">
              <a:solidFill>
                <a:schemeClr val="accent6"/>
              </a:solidFill>
            </a:endParaRPr>
          </a:p>
          <a:p>
            <a:pPr marL="609600" indent="-609600">
              <a:buClr>
                <a:schemeClr val="accent6"/>
              </a:buClr>
              <a:buFont typeface="Wingdings" panose="05000000000000000000" pitchFamily="2" charset="2"/>
              <a:buChar char=""/>
              <a:defRPr/>
            </a:pPr>
            <a:r>
              <a:rPr lang="en-US" sz="3200" b="1" dirty="0">
                <a:solidFill>
                  <a:schemeClr val="accent6"/>
                </a:solidFill>
              </a:rPr>
              <a:t>START</a:t>
            </a:r>
          </a:p>
          <a:p>
            <a:pPr marL="609600" indent="-609600">
              <a:buClr>
                <a:schemeClr val="accent6"/>
              </a:buClr>
              <a:buFont typeface="Wingdings" panose="05000000000000000000" pitchFamily="2" charset="2"/>
              <a:buChar char=""/>
              <a:defRPr/>
            </a:pPr>
            <a:r>
              <a:rPr lang="en-US" sz="3200" b="1" dirty="0">
                <a:solidFill>
                  <a:schemeClr val="accent6"/>
                </a:solidFill>
              </a:rPr>
              <a:t>Triage Sieve</a:t>
            </a:r>
          </a:p>
          <a:p>
            <a:pPr marL="609600" indent="-609600">
              <a:buClr>
                <a:schemeClr val="accent6"/>
              </a:buClr>
              <a:buFont typeface="Wingdings" panose="05000000000000000000" pitchFamily="2" charset="2"/>
              <a:buChar char=""/>
              <a:defRPr/>
            </a:pPr>
            <a:r>
              <a:rPr lang="en-US" sz="3200" b="1" dirty="0">
                <a:solidFill>
                  <a:schemeClr val="accent6"/>
                </a:solidFill>
              </a:rPr>
              <a:t>Care Flight Triage</a:t>
            </a:r>
          </a:p>
          <a:p>
            <a:pPr marL="609600" indent="-609600">
              <a:buClr>
                <a:schemeClr val="accent6"/>
              </a:buClr>
              <a:buFont typeface="Wingdings" panose="05000000000000000000" pitchFamily="2" charset="2"/>
              <a:buChar char=""/>
              <a:defRPr/>
            </a:pPr>
            <a:r>
              <a:rPr lang="en-US" sz="3200" b="1" dirty="0">
                <a:solidFill>
                  <a:schemeClr val="accent6"/>
                </a:solidFill>
              </a:rPr>
              <a:t>MASS Triage</a:t>
            </a:r>
          </a:p>
          <a:p>
            <a:pPr marL="609600" indent="-609600">
              <a:buClr>
                <a:schemeClr val="accent6"/>
              </a:buClr>
              <a:buFont typeface="Wingdings" panose="05000000000000000000" pitchFamily="2" charset="2"/>
              <a:buChar char=""/>
              <a:defRPr/>
            </a:pPr>
            <a:r>
              <a:rPr lang="en-US" sz="3200" b="1" dirty="0">
                <a:solidFill>
                  <a:schemeClr val="accent6"/>
                </a:solidFill>
              </a:rPr>
              <a:t>SACCO Triage Method (STM)</a:t>
            </a:r>
          </a:p>
          <a:p>
            <a:pPr marL="609600" indent="-609600">
              <a:buClr>
                <a:schemeClr val="accent6"/>
              </a:buClr>
              <a:buFont typeface="Wingdings" panose="05000000000000000000" pitchFamily="2" charset="2"/>
              <a:buChar char=""/>
              <a:defRPr/>
            </a:pPr>
            <a:r>
              <a:rPr lang="en-US" sz="3200" b="1" dirty="0">
                <a:solidFill>
                  <a:schemeClr val="accent6"/>
                </a:solidFill>
              </a:rPr>
              <a:t>SALT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1143000" y="76200"/>
            <a:ext cx="7772400" cy="914400"/>
          </a:xfrm>
        </p:spPr>
        <p:txBody>
          <a:bodyPr/>
          <a:lstStyle/>
          <a:p>
            <a:r>
              <a:rPr lang="en-US" altLang="en-US" b="1" dirty="0"/>
              <a:t>Head-to-Toe Assessment</a:t>
            </a:r>
          </a:p>
        </p:txBody>
      </p:sp>
      <p:sp>
        <p:nvSpPr>
          <p:cNvPr id="362499" name="Rectangle 3"/>
          <p:cNvSpPr>
            <a:spLocks noGrp="1" noChangeArrowheads="1"/>
          </p:cNvSpPr>
          <p:nvPr>
            <p:ph type="body" idx="1"/>
          </p:nvPr>
        </p:nvSpPr>
        <p:spPr>
          <a:xfrm>
            <a:off x="875930" y="2362200"/>
            <a:ext cx="7543800" cy="4267200"/>
          </a:xfrm>
        </p:spPr>
        <p:txBody>
          <a:bodyPr/>
          <a:lstStyle/>
          <a:p>
            <a:pPr>
              <a:lnSpc>
                <a:spcPct val="90000"/>
              </a:lnSpc>
              <a:spcBef>
                <a:spcPts val="0"/>
              </a:spcBef>
              <a:spcAft>
                <a:spcPts val="600"/>
              </a:spcAft>
              <a:buClr>
                <a:srgbClr val="000099"/>
              </a:buClr>
              <a:buFont typeface="Wingdings" panose="05000000000000000000" pitchFamily="2" charset="2"/>
              <a:buChar char="w"/>
            </a:pPr>
            <a:r>
              <a:rPr lang="en-US" altLang="en-US" sz="2800" dirty="0" smtClean="0"/>
              <a:t>Conduct </a:t>
            </a:r>
            <a:r>
              <a:rPr lang="en-US" altLang="en-US" sz="2800" dirty="0"/>
              <a:t>on all victims, even </a:t>
            </a:r>
            <a:endParaRPr lang="en-US" altLang="en-US" sz="2800" dirty="0" smtClean="0"/>
          </a:p>
          <a:p>
            <a:pPr marL="0" indent="0">
              <a:lnSpc>
                <a:spcPct val="90000"/>
              </a:lnSpc>
              <a:spcBef>
                <a:spcPts val="0"/>
              </a:spcBef>
              <a:buClr>
                <a:srgbClr val="000099"/>
              </a:buClr>
              <a:buNone/>
            </a:pPr>
            <a:r>
              <a:rPr lang="en-US" altLang="en-US" sz="2800" dirty="0" smtClean="0"/>
              <a:t>    those </a:t>
            </a:r>
            <a:r>
              <a:rPr lang="en-US" altLang="en-US" sz="2800" dirty="0"/>
              <a:t>who seem to be </a:t>
            </a:r>
            <a:r>
              <a:rPr lang="en-US" altLang="en-US" sz="2800" dirty="0" smtClean="0"/>
              <a:t>alright</a:t>
            </a:r>
          </a:p>
          <a:p>
            <a:pPr>
              <a:lnSpc>
                <a:spcPct val="90000"/>
              </a:lnSpc>
              <a:buClr>
                <a:srgbClr val="000099"/>
              </a:buClr>
              <a:buFont typeface="Wingdings" panose="05000000000000000000" pitchFamily="2" charset="2"/>
              <a:buChar char="w"/>
            </a:pPr>
            <a:r>
              <a:rPr lang="en-US" altLang="en-US" sz="2800" dirty="0" smtClean="0"/>
              <a:t>Look </a:t>
            </a:r>
            <a:r>
              <a:rPr lang="en-US" altLang="en-US" sz="2800" dirty="0"/>
              <a:t>for medical identification </a:t>
            </a:r>
          </a:p>
          <a:p>
            <a:pPr>
              <a:lnSpc>
                <a:spcPct val="90000"/>
              </a:lnSpc>
              <a:buClr>
                <a:srgbClr val="000099"/>
              </a:buClr>
              <a:buFont typeface="Wingdings" panose="05000000000000000000" pitchFamily="2" charset="2"/>
              <a:buChar char="w"/>
            </a:pPr>
            <a:r>
              <a:rPr lang="en-US" altLang="en-US" sz="2800" dirty="0"/>
              <a:t>Children are assessed Toe-to-Head</a:t>
            </a:r>
          </a:p>
          <a:p>
            <a:pPr>
              <a:lnSpc>
                <a:spcPct val="90000"/>
              </a:lnSpc>
              <a:buClr>
                <a:srgbClr val="000099"/>
              </a:buClr>
              <a:buFont typeface="Wingdings" panose="05000000000000000000" pitchFamily="2" charset="2"/>
              <a:buChar char="w"/>
            </a:pPr>
            <a:r>
              <a:rPr lang="en-US" altLang="en-US" sz="2800" dirty="0"/>
              <a:t>Everyone gets </a:t>
            </a:r>
            <a:r>
              <a:rPr lang="en-US" altLang="en-US" sz="2800" dirty="0" smtClean="0"/>
              <a:t>an assessment </a:t>
            </a:r>
            <a:r>
              <a:rPr lang="en-US" altLang="en-US" sz="2800" dirty="0"/>
              <a:t>tag</a:t>
            </a:r>
          </a:p>
          <a:p>
            <a:pPr>
              <a:lnSpc>
                <a:spcPct val="90000"/>
              </a:lnSpc>
              <a:buClr>
                <a:srgbClr val="000099"/>
              </a:buClr>
              <a:buFont typeface="Wingdings" panose="05000000000000000000" pitchFamily="2" charset="2"/>
              <a:buChar char="w"/>
            </a:pPr>
            <a:r>
              <a:rPr lang="en-US" altLang="en-US" sz="2800" dirty="0"/>
              <a:t>Verbal assessment</a:t>
            </a:r>
          </a:p>
          <a:p>
            <a:pPr>
              <a:lnSpc>
                <a:spcPct val="90000"/>
              </a:lnSpc>
              <a:buClr>
                <a:srgbClr val="000099"/>
              </a:buClr>
              <a:buFont typeface="Wingdings" panose="05000000000000000000" pitchFamily="2" charset="2"/>
              <a:buChar char="w"/>
            </a:pPr>
            <a:r>
              <a:rPr lang="en-US" altLang="en-US" sz="2800" dirty="0"/>
              <a:t>Hands-on assessment</a:t>
            </a:r>
          </a:p>
          <a:p>
            <a:pPr lvl="1">
              <a:lnSpc>
                <a:spcPct val="90000"/>
              </a:lnSpc>
              <a:buClr>
                <a:srgbClr val="000099"/>
              </a:buClr>
              <a:buFont typeface="Wingdings" panose="05000000000000000000" pitchFamily="2" charset="2"/>
              <a:buChar char="Ø"/>
            </a:pPr>
            <a:r>
              <a:rPr lang="en-US" altLang="en-US" sz="2800" dirty="0"/>
              <a:t>look, listen and feel for anything unusual</a:t>
            </a:r>
          </a:p>
        </p:txBody>
      </p:sp>
      <p:pic>
        <p:nvPicPr>
          <p:cNvPr id="378886" name="Picture 6" descr="http://www.medicalert.org/sites/default/files/styles/product-350/public/A600_BYO_8.gif?itok=nBDhOzOy"/>
          <p:cNvPicPr>
            <a:picLocks noChangeAspect="1" noChangeArrowheads="1"/>
          </p:cNvPicPr>
          <p:nvPr/>
        </p:nvPicPr>
        <p:blipFill rotWithShape="1">
          <a:blip r:embed="rId2">
            <a:extLst>
              <a:ext uri="{28A0092B-C50C-407E-A947-70E740481C1C}">
                <a14:useLocalDpi xmlns:a14="http://schemas.microsoft.com/office/drawing/2010/main" val="0"/>
              </a:ext>
            </a:extLst>
          </a:blip>
          <a:srcRect t="31576" b="30328"/>
          <a:stretch/>
        </p:blipFill>
        <p:spPr bwMode="auto">
          <a:xfrm rot="5400000">
            <a:off x="6883146" y="2794254"/>
            <a:ext cx="1943100" cy="621792"/>
          </a:xfrm>
          <a:prstGeom prst="rect">
            <a:avLst/>
          </a:prstGeom>
          <a:noFill/>
          <a:extLst>
            <a:ext uri="{909E8E84-426E-40DD-AFC4-6F175D3DCCD1}">
              <a14:hiddenFill xmlns:a14="http://schemas.microsoft.com/office/drawing/2010/main">
                <a:solidFill>
                  <a:srgbClr val="FFFFFF"/>
                </a:solidFill>
              </a14:hiddenFill>
            </a:ext>
          </a:extLst>
        </p:spPr>
      </p:pic>
      <p:pic>
        <p:nvPicPr>
          <p:cNvPr id="378882" name="Picture 2" descr="http://www.medicalert.org/sites/default/files/styles/medium/public/A126_BYO_7.gif?itok=lvgMrr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1267239" cy="10598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1295400"/>
            <a:ext cx="7924800" cy="954107"/>
          </a:xfrm>
          <a:prstGeom prst="rect">
            <a:avLst/>
          </a:prstGeom>
          <a:noFill/>
        </p:spPr>
        <p:txBody>
          <a:bodyPr wrap="square" rtlCol="0">
            <a:spAutoFit/>
          </a:bodyPr>
          <a:lstStyle/>
          <a:p>
            <a:r>
              <a:rPr lang="en-US" sz="2800" dirty="0" smtClean="0">
                <a:solidFill>
                  <a:schemeClr val="accent2">
                    <a:lumMod val="75000"/>
                  </a:schemeClr>
                </a:solidFill>
              </a:rPr>
              <a:t>Once Triage is complete, move victims to a Treatment Area for Assessment</a:t>
            </a:r>
            <a:endParaRPr lang="en-US" sz="2800" dirty="0">
              <a:solidFill>
                <a:schemeClr val="accent2">
                  <a:lumMod val="75000"/>
                </a:schemeClr>
              </a:solidFill>
            </a:endParaRPr>
          </a:p>
        </p:txBody>
      </p:sp>
    </p:spTree>
    <p:extLst>
      <p:ext uri="{BB962C8B-B14F-4D97-AF65-F5344CB8AC3E}">
        <p14:creationId xmlns:p14="http://schemas.microsoft.com/office/powerpoint/2010/main" val="3968040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endParaRPr lang="en-US" sz="3200" b="1"/>
          </a:p>
        </p:txBody>
      </p:sp>
      <p:sp>
        <p:nvSpPr>
          <p:cNvPr id="398339" name="Rectangle 3"/>
          <p:cNvSpPr>
            <a:spLocks noChangeArrowheads="1"/>
          </p:cNvSpPr>
          <p:nvPr/>
        </p:nvSpPr>
        <p:spPr bwMode="auto">
          <a:xfrm>
            <a:off x="3962400" y="1524000"/>
            <a:ext cx="43894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defRPr/>
            </a:pPr>
            <a:endParaRPr lang="en-US" sz="2800"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667000" y="304800"/>
            <a:ext cx="6230938" cy="584200"/>
          </a:xfrm>
          <a:prstGeom prst="rect">
            <a:avLst/>
          </a:prstGeom>
          <a:noFill/>
        </p:spPr>
        <p:txBody>
          <a:bodyPr>
            <a:spAutoFit/>
          </a:bodyPr>
          <a:lstStyle/>
          <a:p>
            <a:pPr algn="r">
              <a:defRPr/>
            </a:pPr>
            <a:r>
              <a:rPr lang="en-US" sz="3200" b="1" dirty="0">
                <a:solidFill>
                  <a:schemeClr val="accent6"/>
                </a:solidFill>
              </a:rPr>
              <a:t>Secure the Area </a:t>
            </a:r>
          </a:p>
        </p:txBody>
      </p:sp>
      <p:sp>
        <p:nvSpPr>
          <p:cNvPr id="4" name="TextBox 3"/>
          <p:cNvSpPr txBox="1"/>
          <p:nvPr/>
        </p:nvSpPr>
        <p:spPr>
          <a:xfrm>
            <a:off x="863600" y="1319213"/>
            <a:ext cx="7747000" cy="3914775"/>
          </a:xfrm>
          <a:prstGeom prst="rect">
            <a:avLst/>
          </a:prstGeom>
          <a:noFill/>
        </p:spPr>
        <p:txBody>
          <a:bodyPr>
            <a:spAutoFit/>
          </a:bodyPr>
          <a:lstStyle/>
          <a:p>
            <a:pPr marL="457200" indent="-457200">
              <a:lnSpc>
                <a:spcPct val="90000"/>
              </a:lnSpc>
              <a:buClr>
                <a:schemeClr val="accent6"/>
              </a:buClr>
              <a:buFont typeface="Wingdings" panose="05000000000000000000" pitchFamily="2" charset="2"/>
              <a:buChar char=""/>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Control Flow of Traffic</a:t>
            </a:r>
          </a:p>
          <a:p>
            <a:pPr marL="914400" lvl="1" indent="-457200">
              <a:lnSpc>
                <a:spcPct val="90000"/>
              </a:lnSpc>
              <a:buClr>
                <a:schemeClr val="accent6"/>
              </a:buClr>
              <a:buFont typeface="Wingdings" panose="05000000000000000000" pitchFamily="2" charset="2"/>
              <a:buChar char=""/>
              <a:defRPr/>
            </a:pPr>
            <a:r>
              <a:rPr lang="en-US" sz="3200" i="1" dirty="0">
                <a:solidFill>
                  <a:schemeClr val="accent6"/>
                </a:solidFill>
                <a:latin typeface="Tahoma" panose="020B0604030504040204" pitchFamily="34" charset="0"/>
                <a:ea typeface="Tahoma" panose="020B0604030504040204" pitchFamily="34" charset="0"/>
                <a:cs typeface="Tahoma" panose="020B0604030504040204" pitchFamily="34" charset="0"/>
              </a:rPr>
              <a:t>Ideally one road in, one road out</a:t>
            </a:r>
          </a:p>
          <a:p>
            <a:pPr marL="457200" indent="-457200">
              <a:lnSpc>
                <a:spcPct val="90000"/>
              </a:lnSpc>
              <a:buClr>
                <a:schemeClr val="accent6"/>
              </a:buClr>
              <a:buFont typeface="Wingdings" panose="05000000000000000000" pitchFamily="2" charset="2"/>
              <a:buChar char=""/>
              <a:defRPr/>
            </a:pPr>
            <a:endParaRPr lang="en-US" sz="3200" i="1"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90000"/>
              </a:lnSpc>
              <a:buClr>
                <a:schemeClr val="accent6"/>
              </a:buClr>
              <a:buFont typeface="Wingdings" panose="05000000000000000000" pitchFamily="2" charset="2"/>
              <a:buChar char=""/>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Control Flow of People</a:t>
            </a:r>
          </a:p>
          <a:p>
            <a:pPr marL="914400" lvl="1" indent="-457200">
              <a:lnSpc>
                <a:spcPct val="90000"/>
              </a:lnSpc>
              <a:buClr>
                <a:schemeClr val="accent6"/>
              </a:buClr>
              <a:buFont typeface="Wingdings" panose="05000000000000000000" pitchFamily="2" charset="2"/>
              <a:buChar char=""/>
              <a:defRPr/>
            </a:pPr>
            <a:r>
              <a:rPr lang="en-US" sz="3200" i="1" dirty="0">
                <a:solidFill>
                  <a:schemeClr val="accent6"/>
                </a:solidFill>
                <a:latin typeface="Tahoma" panose="020B0604030504040204" pitchFamily="34" charset="0"/>
                <a:ea typeface="Tahoma" panose="020B0604030504040204" pitchFamily="34" charset="0"/>
                <a:cs typeface="Tahoma" panose="020B0604030504040204" pitchFamily="34" charset="0"/>
              </a:rPr>
              <a:t>Separate Injured Patients, Families, Media</a:t>
            </a:r>
          </a:p>
          <a:p>
            <a:pPr marL="457200" indent="-457200">
              <a:lnSpc>
                <a:spcPct val="90000"/>
              </a:lnSpc>
              <a:buClr>
                <a:schemeClr val="accent6"/>
              </a:buClr>
              <a:buFont typeface="Wingdings" panose="05000000000000000000" pitchFamily="2" charset="2"/>
              <a:buChar char=""/>
              <a:defRPr/>
            </a:pPr>
            <a:endPar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90000"/>
              </a:lnSpc>
              <a:buClr>
                <a:schemeClr val="accent6"/>
              </a:buClr>
              <a:buFont typeface="Wingdings" panose="05000000000000000000" pitchFamily="2" charset="2"/>
              <a:buChar char=""/>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Protect Resources</a:t>
            </a:r>
          </a:p>
          <a:p>
            <a:pPr>
              <a:defRPr/>
            </a:pP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p:cNvSpPr>
            <a:spLocks noGrp="1"/>
          </p:cNvSpPr>
          <p:nvPr>
            <p:ph type="ftr" sz="quarter" idx="4294967295"/>
          </p:nvPr>
        </p:nvSpPr>
        <p:spPr bwMode="auto">
          <a:xfrm>
            <a:off x="3124200" y="6245225"/>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spcBef>
                <a:spcPct val="0"/>
              </a:spcBef>
              <a:buSzTx/>
              <a:buFontTx/>
              <a:buNone/>
            </a:pPr>
            <a:fld id="{AA965166-C3A1-48D1-AE53-E36B74BF30E9}" type="slidenum">
              <a:rPr lang="en-US" sz="1800">
                <a:solidFill>
                  <a:schemeClr val="tx1"/>
                </a:solidFill>
              </a:rPr>
              <a:pPr>
                <a:spcBef>
                  <a:spcPct val="0"/>
                </a:spcBef>
                <a:buSzTx/>
                <a:buFontTx/>
                <a:buNone/>
              </a:pPr>
              <a:t>46</a:t>
            </a:fld>
            <a:endParaRPr lang="en-US" sz="1800">
              <a:solidFill>
                <a:schemeClr val="tx1"/>
              </a:solidFill>
            </a:endParaRPr>
          </a:p>
        </p:txBody>
      </p:sp>
      <p:sp>
        <p:nvSpPr>
          <p:cNvPr id="12292" name="AutoShape 2"/>
          <p:cNvSpPr>
            <a:spLocks noChangeArrowheads="1"/>
          </p:cNvSpPr>
          <p:nvPr/>
        </p:nvSpPr>
        <p:spPr bwMode="auto">
          <a:xfrm>
            <a:off x="584874" y="984809"/>
            <a:ext cx="7696200" cy="5562600"/>
          </a:xfrm>
          <a:prstGeom prst="octagon">
            <a:avLst>
              <a:gd name="adj" fmla="val 29287"/>
            </a:avLst>
          </a:prstGeom>
          <a:solidFill>
            <a:schemeClr val="accent1">
              <a:lumMod val="20000"/>
              <a:lumOff val="80000"/>
            </a:schemeClr>
          </a:solidFill>
          <a:ln w="12700">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sp>
        <p:nvSpPr>
          <p:cNvPr id="20484" name="AutoShape 4"/>
          <p:cNvSpPr>
            <a:spLocks noChangeArrowheads="1"/>
          </p:cNvSpPr>
          <p:nvPr/>
        </p:nvSpPr>
        <p:spPr bwMode="auto">
          <a:xfrm>
            <a:off x="4724400" y="2743200"/>
            <a:ext cx="1752600" cy="990600"/>
          </a:xfrm>
          <a:prstGeom prst="flowChartProcess">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2400" b="1">
                <a:solidFill>
                  <a:schemeClr val="tx1"/>
                </a:solidFill>
              </a:rPr>
              <a:t>RED: </a:t>
            </a:r>
          </a:p>
          <a:p>
            <a:pPr algn="ctr">
              <a:spcBef>
                <a:spcPct val="0"/>
              </a:spcBef>
              <a:buSzTx/>
              <a:buFontTx/>
              <a:buNone/>
            </a:pPr>
            <a:r>
              <a:rPr lang="en-US" sz="2400" b="1">
                <a:solidFill>
                  <a:schemeClr val="tx1"/>
                </a:solidFill>
              </a:rPr>
              <a:t>Immediate</a:t>
            </a:r>
          </a:p>
        </p:txBody>
      </p:sp>
      <p:sp>
        <p:nvSpPr>
          <p:cNvPr id="20485" name="AutoShape 5"/>
          <p:cNvSpPr>
            <a:spLocks noChangeArrowheads="1"/>
          </p:cNvSpPr>
          <p:nvPr/>
        </p:nvSpPr>
        <p:spPr bwMode="auto">
          <a:xfrm>
            <a:off x="4648200" y="4038600"/>
            <a:ext cx="1981200" cy="914400"/>
          </a:xfrm>
          <a:prstGeom prst="flowChartProcess">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2400" b="1">
                <a:solidFill>
                  <a:schemeClr val="bg2"/>
                </a:solidFill>
              </a:rPr>
              <a:t>YELLOW:</a:t>
            </a:r>
          </a:p>
          <a:p>
            <a:pPr algn="ctr">
              <a:spcBef>
                <a:spcPct val="0"/>
              </a:spcBef>
              <a:buSzTx/>
              <a:buFontTx/>
              <a:buNone/>
            </a:pPr>
            <a:r>
              <a:rPr lang="en-US" sz="2400" b="1">
                <a:solidFill>
                  <a:schemeClr val="bg2"/>
                </a:solidFill>
              </a:rPr>
              <a:t>Delayed</a:t>
            </a:r>
          </a:p>
        </p:txBody>
      </p:sp>
      <p:sp>
        <p:nvSpPr>
          <p:cNvPr id="20486" name="AutoShape 6"/>
          <p:cNvSpPr>
            <a:spLocks noChangeArrowheads="1"/>
          </p:cNvSpPr>
          <p:nvPr/>
        </p:nvSpPr>
        <p:spPr bwMode="auto">
          <a:xfrm>
            <a:off x="4724400" y="5334000"/>
            <a:ext cx="1905000" cy="990600"/>
          </a:xfrm>
          <a:prstGeom prst="flowChartProcess">
            <a:avLst/>
          </a:prstGeom>
          <a:solidFill>
            <a:srgbClr val="008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2800" b="1">
                <a:solidFill>
                  <a:schemeClr val="tx1"/>
                </a:solidFill>
              </a:rPr>
              <a:t>GREEN:</a:t>
            </a:r>
          </a:p>
          <a:p>
            <a:pPr algn="ctr">
              <a:spcBef>
                <a:spcPct val="0"/>
              </a:spcBef>
              <a:buSzTx/>
              <a:buFontTx/>
              <a:buNone/>
            </a:pPr>
            <a:r>
              <a:rPr lang="en-US" sz="2800" b="1">
                <a:solidFill>
                  <a:schemeClr val="tx1"/>
                </a:solidFill>
              </a:rPr>
              <a:t>Minor</a:t>
            </a:r>
          </a:p>
        </p:txBody>
      </p:sp>
      <p:sp>
        <p:nvSpPr>
          <p:cNvPr id="20487" name="AutoShape 7"/>
          <p:cNvSpPr>
            <a:spLocks noChangeArrowheads="1"/>
          </p:cNvSpPr>
          <p:nvPr/>
        </p:nvSpPr>
        <p:spPr bwMode="auto">
          <a:xfrm>
            <a:off x="4932363" y="1519238"/>
            <a:ext cx="1255712" cy="1063625"/>
          </a:xfrm>
          <a:prstGeom prst="flowChartSummingJunction">
            <a:avLst/>
          </a:prstGeom>
          <a:solidFill>
            <a:srgbClr val="00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1600" b="1">
                <a:solidFill>
                  <a:schemeClr val="bg1"/>
                </a:solidFill>
              </a:rPr>
              <a:t>Expectant</a:t>
            </a:r>
            <a:r>
              <a:rPr lang="en-US" sz="1600" b="1">
                <a:solidFill>
                  <a:schemeClr val="tx1"/>
                </a:solidFill>
              </a:rPr>
              <a:t>/</a:t>
            </a:r>
          </a:p>
          <a:p>
            <a:pPr algn="ctr">
              <a:spcBef>
                <a:spcPct val="0"/>
              </a:spcBef>
              <a:buSzTx/>
              <a:buFontTx/>
              <a:buNone/>
            </a:pPr>
            <a:r>
              <a:rPr lang="en-US" sz="1600" b="1">
                <a:solidFill>
                  <a:schemeClr val="bg1"/>
                </a:solidFill>
              </a:rPr>
              <a:t>Morgue</a:t>
            </a:r>
          </a:p>
        </p:txBody>
      </p:sp>
      <p:sp>
        <p:nvSpPr>
          <p:cNvPr id="20488" name="AutoShape 8"/>
          <p:cNvSpPr>
            <a:spLocks noChangeArrowheads="1"/>
          </p:cNvSpPr>
          <p:nvPr/>
        </p:nvSpPr>
        <p:spPr bwMode="auto">
          <a:xfrm>
            <a:off x="1493838" y="2005013"/>
            <a:ext cx="2087562" cy="1066800"/>
          </a:xfrm>
          <a:prstGeom prst="flowChartAlternateProcess">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2400" b="1">
                <a:solidFill>
                  <a:schemeClr val="bg1"/>
                </a:solidFill>
              </a:rPr>
              <a:t>Treatment </a:t>
            </a:r>
          </a:p>
          <a:p>
            <a:pPr algn="ctr">
              <a:spcBef>
                <a:spcPct val="0"/>
              </a:spcBef>
              <a:buSzTx/>
              <a:buFontTx/>
              <a:buNone/>
            </a:pPr>
            <a:r>
              <a:rPr lang="en-US" sz="2400" b="1">
                <a:solidFill>
                  <a:schemeClr val="bg1"/>
                </a:solidFill>
              </a:rPr>
              <a:t>Leader</a:t>
            </a:r>
          </a:p>
        </p:txBody>
      </p:sp>
      <p:sp>
        <p:nvSpPr>
          <p:cNvPr id="20489" name="AutoShape 10"/>
          <p:cNvSpPr>
            <a:spLocks noChangeArrowheads="1"/>
          </p:cNvSpPr>
          <p:nvPr/>
        </p:nvSpPr>
        <p:spPr bwMode="auto">
          <a:xfrm>
            <a:off x="1002917" y="4114800"/>
            <a:ext cx="2220912" cy="1295400"/>
          </a:xfrm>
          <a:prstGeom prst="wedgeEllipseCallout">
            <a:avLst>
              <a:gd name="adj1" fmla="val -88671"/>
              <a:gd name="adj2" fmla="val 93505"/>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1800" b="1">
                <a:solidFill>
                  <a:schemeClr val="bg1"/>
                </a:solidFill>
              </a:rPr>
              <a:t>Medical Supply Coordinator</a:t>
            </a:r>
          </a:p>
        </p:txBody>
      </p:sp>
      <p:sp>
        <p:nvSpPr>
          <p:cNvPr id="20490" name="Text Box 11"/>
          <p:cNvSpPr txBox="1">
            <a:spLocks noChangeArrowheads="1"/>
          </p:cNvSpPr>
          <p:nvPr/>
        </p:nvSpPr>
        <p:spPr bwMode="auto">
          <a:xfrm rot="-2674124">
            <a:off x="279400" y="1584325"/>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50000"/>
              </a:spcBef>
              <a:buSzTx/>
              <a:buFontTx/>
              <a:buNone/>
            </a:pPr>
            <a:r>
              <a:rPr lang="en-US" sz="1600" b="1">
                <a:solidFill>
                  <a:schemeClr val="tx1"/>
                </a:solidFill>
              </a:rPr>
              <a:t>Perimeter</a:t>
            </a:r>
          </a:p>
        </p:txBody>
      </p:sp>
      <p:sp>
        <p:nvSpPr>
          <p:cNvPr id="20491" name="Text Box 12"/>
          <p:cNvSpPr txBox="1">
            <a:spLocks noChangeArrowheads="1"/>
          </p:cNvSpPr>
          <p:nvPr/>
        </p:nvSpPr>
        <p:spPr bwMode="auto">
          <a:xfrm rot="2668376">
            <a:off x="6972300" y="1514475"/>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50000"/>
              </a:spcBef>
              <a:buSzTx/>
              <a:buFontTx/>
              <a:buNone/>
            </a:pPr>
            <a:r>
              <a:rPr lang="en-US" sz="1600" b="1">
                <a:solidFill>
                  <a:schemeClr val="tx1"/>
                </a:solidFill>
              </a:rPr>
              <a:t>Perimeter</a:t>
            </a:r>
          </a:p>
        </p:txBody>
      </p:sp>
      <p:sp>
        <p:nvSpPr>
          <p:cNvPr id="20492" name="Text Box 13"/>
          <p:cNvSpPr txBox="1">
            <a:spLocks noChangeArrowheads="1"/>
          </p:cNvSpPr>
          <p:nvPr/>
        </p:nvSpPr>
        <p:spPr bwMode="auto">
          <a:xfrm rot="-2837923">
            <a:off x="6878638" y="5697538"/>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50000"/>
              </a:spcBef>
              <a:buSzTx/>
              <a:buFontTx/>
              <a:buNone/>
            </a:pPr>
            <a:r>
              <a:rPr lang="en-US" sz="1600" b="1">
                <a:solidFill>
                  <a:schemeClr val="tx1"/>
                </a:solidFill>
              </a:rPr>
              <a:t>Perimeter</a:t>
            </a:r>
          </a:p>
        </p:txBody>
      </p:sp>
      <p:sp>
        <p:nvSpPr>
          <p:cNvPr id="20493" name="Text Box 14"/>
          <p:cNvSpPr txBox="1">
            <a:spLocks noChangeArrowheads="1"/>
          </p:cNvSpPr>
          <p:nvPr/>
        </p:nvSpPr>
        <p:spPr bwMode="auto">
          <a:xfrm rot="2700000">
            <a:off x="320675" y="5622925"/>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50000"/>
              </a:spcBef>
              <a:buSzTx/>
              <a:buFontTx/>
              <a:buNone/>
            </a:pPr>
            <a:r>
              <a:rPr lang="en-US" sz="1600" b="1">
                <a:solidFill>
                  <a:schemeClr val="tx1"/>
                </a:solidFill>
              </a:rPr>
              <a:t>Perimeter</a:t>
            </a:r>
          </a:p>
        </p:txBody>
      </p:sp>
      <p:sp>
        <p:nvSpPr>
          <p:cNvPr id="20494" name="AutoShape 15"/>
          <p:cNvSpPr>
            <a:spLocks noChangeArrowheads="1"/>
          </p:cNvSpPr>
          <p:nvPr/>
        </p:nvSpPr>
        <p:spPr bwMode="auto">
          <a:xfrm>
            <a:off x="173038" y="3490913"/>
            <a:ext cx="2057400" cy="533400"/>
          </a:xfrm>
          <a:prstGeom prst="rightArrow">
            <a:avLst>
              <a:gd name="adj1" fmla="val 50000"/>
              <a:gd name="adj2" fmla="val 96429"/>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1400" b="1">
                <a:solidFill>
                  <a:schemeClr val="tx1"/>
                </a:solidFill>
              </a:rPr>
              <a:t>ENTRY Control Point</a:t>
            </a:r>
          </a:p>
        </p:txBody>
      </p:sp>
      <p:sp>
        <p:nvSpPr>
          <p:cNvPr id="20495" name="AutoShape 16"/>
          <p:cNvSpPr>
            <a:spLocks noChangeArrowheads="1"/>
          </p:cNvSpPr>
          <p:nvPr/>
        </p:nvSpPr>
        <p:spPr bwMode="auto">
          <a:xfrm>
            <a:off x="7021513" y="3362325"/>
            <a:ext cx="1919287" cy="533400"/>
          </a:xfrm>
          <a:prstGeom prst="rightArrow">
            <a:avLst>
              <a:gd name="adj1" fmla="val 50000"/>
              <a:gd name="adj2" fmla="val 82159"/>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1400" b="1">
                <a:solidFill>
                  <a:schemeClr val="tx1"/>
                </a:solidFill>
              </a:rPr>
              <a:t>EXIT Control Point</a:t>
            </a:r>
          </a:p>
        </p:txBody>
      </p:sp>
      <p:sp>
        <p:nvSpPr>
          <p:cNvPr id="20496" name="AutoShape 17"/>
          <p:cNvSpPr>
            <a:spLocks noChangeArrowheads="1"/>
          </p:cNvSpPr>
          <p:nvPr/>
        </p:nvSpPr>
        <p:spPr bwMode="auto">
          <a:xfrm>
            <a:off x="7072313" y="3962400"/>
            <a:ext cx="1905000" cy="1371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1600" b="1">
                <a:solidFill>
                  <a:schemeClr val="bg1"/>
                </a:solidFill>
              </a:rPr>
              <a:t>  Transportation </a:t>
            </a:r>
          </a:p>
          <a:p>
            <a:pPr algn="ctr">
              <a:spcBef>
                <a:spcPct val="0"/>
              </a:spcBef>
              <a:buSzTx/>
              <a:buFontTx/>
              <a:buNone/>
            </a:pPr>
            <a:r>
              <a:rPr lang="en-US" sz="1600" b="1">
                <a:solidFill>
                  <a:schemeClr val="bg1"/>
                </a:solidFill>
              </a:rPr>
              <a:t>Unit </a:t>
            </a:r>
          </a:p>
        </p:txBody>
      </p:sp>
      <p:sp>
        <p:nvSpPr>
          <p:cNvPr id="4" name="TextBox 3"/>
          <p:cNvSpPr txBox="1"/>
          <p:nvPr/>
        </p:nvSpPr>
        <p:spPr>
          <a:xfrm>
            <a:off x="5676900" y="203200"/>
            <a:ext cx="3290888" cy="584200"/>
          </a:xfrm>
          <a:prstGeom prst="rect">
            <a:avLst/>
          </a:prstGeom>
          <a:noFill/>
        </p:spPr>
        <p:txBody>
          <a:bodyPr wrap="none">
            <a:spAutoFit/>
          </a:bodyPr>
          <a:lstStyle/>
          <a:p>
            <a:pPr>
              <a:defRPr/>
            </a:pPr>
            <a:r>
              <a:rPr lang="en-US" sz="3200" b="1" dirty="0">
                <a:solidFill>
                  <a:schemeClr val="accent6"/>
                </a:solidFill>
              </a:rPr>
              <a:t>Secure the Area</a:t>
            </a:r>
          </a:p>
        </p:txBody>
      </p:sp>
      <p:sp>
        <p:nvSpPr>
          <p:cNvPr id="20498" name="Oval 4"/>
          <p:cNvSpPr>
            <a:spLocks noChangeArrowheads="1"/>
          </p:cNvSpPr>
          <p:nvPr/>
        </p:nvSpPr>
        <p:spPr bwMode="auto">
          <a:xfrm>
            <a:off x="3633788" y="1249363"/>
            <a:ext cx="1014412" cy="75565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1400">
                <a:solidFill>
                  <a:schemeClr val="tx1"/>
                </a:solidFill>
              </a:rPr>
              <a:t>Family  Area</a:t>
            </a:r>
          </a:p>
        </p:txBody>
      </p:sp>
      <p:sp>
        <p:nvSpPr>
          <p:cNvPr id="20499" name="Rounded Rectangle 1"/>
          <p:cNvSpPr>
            <a:spLocks noChangeArrowheads="1"/>
          </p:cNvSpPr>
          <p:nvPr/>
        </p:nvSpPr>
        <p:spPr bwMode="auto">
          <a:xfrm rot="2624422">
            <a:off x="7962900" y="1287463"/>
            <a:ext cx="919163" cy="422275"/>
          </a:xfrm>
          <a:prstGeom prst="roundRect">
            <a:avLst>
              <a:gd name="adj" fmla="val 16667"/>
            </a:avLst>
          </a:prstGeom>
          <a:solidFill>
            <a:srgbClr val="FFFF00"/>
          </a:solidFill>
          <a:ln w="9525" algn="ctr">
            <a:solidFill>
              <a:schemeClr val="tx1"/>
            </a:solidFill>
            <a:round/>
            <a:headEnd/>
            <a:tailEnd/>
          </a:ln>
        </p:spPr>
        <p:txBody>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ctr">
              <a:spcBef>
                <a:spcPct val="0"/>
              </a:spcBef>
              <a:buSzTx/>
              <a:buFontTx/>
              <a:buNone/>
            </a:pPr>
            <a:r>
              <a:rPr lang="en-US" sz="1800">
                <a:solidFill>
                  <a:schemeClr val="tx1"/>
                </a:solidFill>
              </a:rPr>
              <a:t>Media</a:t>
            </a:r>
          </a:p>
        </p:txBody>
      </p:sp>
      <p:cxnSp>
        <p:nvCxnSpPr>
          <p:cNvPr id="20500" name="Straight Connector 4"/>
          <p:cNvCxnSpPr>
            <a:cxnSpLocks noChangeShapeType="1"/>
          </p:cNvCxnSpPr>
          <p:nvPr/>
        </p:nvCxnSpPr>
        <p:spPr bwMode="auto">
          <a:xfrm>
            <a:off x="7734300" y="1249363"/>
            <a:ext cx="957263" cy="931862"/>
          </a:xfrm>
          <a:prstGeom prst="line">
            <a:avLst/>
          </a:prstGeom>
          <a:noFill/>
          <a:ln w="762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AutoShape 8"/>
          <p:cNvSpPr>
            <a:spLocks noChangeArrowheads="1"/>
          </p:cNvSpPr>
          <p:nvPr/>
        </p:nvSpPr>
        <p:spPr bwMode="auto">
          <a:xfrm>
            <a:off x="2917198" y="5334000"/>
            <a:ext cx="1537970" cy="1026160"/>
          </a:xfrm>
          <a:prstGeom prst="flowChartAlternateProcess">
            <a:avLst/>
          </a:prstGeom>
          <a:solidFill>
            <a:schemeClr val="accent6">
              <a:lumMod val="60000"/>
              <a:lumOff val="40000"/>
            </a:schemeClr>
          </a:solidFill>
          <a:ln w="12700">
            <a:solidFill>
              <a:sysClr val="windowText" lastClr="000000"/>
            </a:solidFill>
            <a:miter lim="800000"/>
            <a:headEnd/>
            <a:tailEnd/>
          </a:ln>
          <a:effectLst/>
          <a:extLst/>
        </p:spPr>
        <p:txBody>
          <a:bodyPr wrap="none" anchor="ctr">
            <a:noAutofit/>
          </a:bodyPr>
          <a:lstStyle/>
          <a:p>
            <a:pPr marL="0" marR="0" algn="ctr" eaLnBrk="0" fontAlgn="base" hangingPunct="0">
              <a:spcBef>
                <a:spcPts val="0"/>
              </a:spcBef>
              <a:spcAft>
                <a:spcPts val="0"/>
              </a:spcAft>
            </a:pPr>
            <a:r>
              <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Minor</a:t>
            </a:r>
            <a:endParaRPr lang="en-US" sz="1200" dirty="0">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Management</a:t>
            </a:r>
            <a:endParaRPr lang="en-US" sz="1200" dirty="0">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Area</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r>
              <a:rPr lang="en-US" sz="3200" b="1"/>
              <a:t>Take Home Points</a:t>
            </a:r>
          </a:p>
        </p:txBody>
      </p:sp>
      <p:sp>
        <p:nvSpPr>
          <p:cNvPr id="2" name="Rectangle 1"/>
          <p:cNvSpPr/>
          <p:nvPr/>
        </p:nvSpPr>
        <p:spPr>
          <a:xfrm>
            <a:off x="762000" y="1444625"/>
            <a:ext cx="7696200" cy="4030663"/>
          </a:xfrm>
          <a:prstGeom prst="rect">
            <a:avLst/>
          </a:prstGeom>
        </p:spPr>
        <p:txBody>
          <a:bodyPr>
            <a:spAutoFit/>
          </a:bodyPr>
          <a:lstStyle/>
          <a:p>
            <a:pPr marL="457200" indent="-457200">
              <a:buClr>
                <a:schemeClr val="accent6"/>
              </a:buClr>
              <a:buFont typeface="Wingdings" panose="05000000000000000000" pitchFamily="2" charset="2"/>
              <a:buChar char=""/>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Resist the urge to treat during triage. </a:t>
            </a:r>
          </a:p>
          <a:p>
            <a:pPr marL="457200" indent="-457200">
              <a:buClr>
                <a:schemeClr val="accent6"/>
              </a:buClr>
              <a:buFont typeface="Wingdings" panose="05000000000000000000" pitchFamily="2" charset="2"/>
              <a:buChar char=""/>
              <a:defRPr/>
            </a:pPr>
            <a:endPar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457200" indent="-457200">
              <a:buClr>
                <a:schemeClr val="accent6"/>
              </a:buClr>
              <a:buFont typeface="Wingdings" panose="05000000000000000000" pitchFamily="2" charset="2"/>
              <a:buChar char=""/>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Know that MCI Triage algorithms are NOT perfect and should be considered guidelines, not absolutes</a:t>
            </a:r>
          </a:p>
          <a:p>
            <a:pPr marL="457200" indent="-457200">
              <a:buClr>
                <a:schemeClr val="accent6"/>
              </a:buClr>
              <a:buFont typeface="Wingdings" panose="05000000000000000000" pitchFamily="2" charset="2"/>
              <a:buChar char=""/>
              <a:defRPr/>
            </a:pPr>
            <a:endPar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457200" indent="-457200">
              <a:buClr>
                <a:schemeClr val="accent6"/>
              </a:buClr>
              <a:buFont typeface="Wingdings" panose="05000000000000000000" pitchFamily="2" charset="2"/>
              <a:buChar char=""/>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Continuous reassessment is a must, especially with pediatric patients.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endParaRPr lang="en-US" sz="3200" b="1"/>
          </a:p>
        </p:txBody>
      </p:sp>
      <p:sp>
        <p:nvSpPr>
          <p:cNvPr id="398339" name="Rectangle 3"/>
          <p:cNvSpPr>
            <a:spLocks noChangeArrowheads="1"/>
          </p:cNvSpPr>
          <p:nvPr/>
        </p:nvSpPr>
        <p:spPr bwMode="auto">
          <a:xfrm>
            <a:off x="3962400" y="1524000"/>
            <a:ext cx="43894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gn="ctr" eaLnBrk="1" hangingPunct="1">
              <a:defRPr/>
            </a:pPr>
            <a:r>
              <a:rPr lang="en-US" sz="4400" b="1" i="1" dirty="0">
                <a:latin typeface="Palatino" panose="02040602050305020304" pitchFamily="18" charset="0"/>
                <a:ea typeface="Tahoma" panose="020B0604030504040204" pitchFamily="34" charset="0"/>
                <a:cs typeface="Tahoma" panose="020B0604030504040204" pitchFamily="34" charset="0"/>
              </a:rPr>
              <a:t>“The needs of the many outweigh the needs of the few or the one</a:t>
            </a:r>
            <a:r>
              <a:rPr lang="en-US" sz="4400" b="1" i="1" dirty="0" smtClean="0">
                <a:latin typeface="Palatino" panose="02040602050305020304" pitchFamily="18" charset="0"/>
                <a:ea typeface="Tahoma" panose="020B0604030504040204" pitchFamily="34" charset="0"/>
                <a:cs typeface="Tahoma" panose="020B0604030504040204" pitchFamily="34" charset="0"/>
              </a:rPr>
              <a:t>.“</a:t>
            </a:r>
          </a:p>
          <a:p>
            <a:pPr marL="0" indent="0" eaLnBrk="1" hangingPunct="1">
              <a:defRPr/>
            </a:pPr>
            <a:endParaRPr lang="en-US" sz="2800"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pic>
        <p:nvPicPr>
          <p:cNvPr id="14340" name="Picture 4" descr="hand_spacey_handshake_hg_clr_s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5791200" y="5026025"/>
            <a:ext cx="285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spcBef>
                <a:spcPct val="0"/>
              </a:spcBef>
              <a:buSzTx/>
              <a:buFontTx/>
              <a:buNone/>
            </a:pPr>
            <a:r>
              <a:rPr lang="en-US" sz="1400">
                <a:solidFill>
                  <a:schemeClr val="tx1"/>
                </a:solidFill>
                <a:latin typeface="Palatino" panose="02040602050305020304" pitchFamily="18" charset="0"/>
              </a:rPr>
              <a:t>Spock in</a:t>
            </a:r>
          </a:p>
          <a:p>
            <a:pPr>
              <a:spcBef>
                <a:spcPct val="0"/>
              </a:spcBef>
              <a:buSzTx/>
              <a:buFontTx/>
              <a:buNone/>
            </a:pPr>
            <a:r>
              <a:rPr lang="en-US" sz="1400">
                <a:solidFill>
                  <a:schemeClr val="tx1"/>
                </a:solidFill>
                <a:latin typeface="Palatino" panose="02040602050305020304" pitchFamily="18" charset="0"/>
              </a:rPr>
              <a:t>Star Trek II: The Wrath of Kahn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981200" y="2286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20000"/>
              <a:buFont typeface="Wingdings" panose="05000000000000000000" pitchFamily="2" charset="2"/>
              <a:buChar char="w"/>
              <a:defRPr sz="2600">
                <a:solidFill>
                  <a:srgbClr val="000099"/>
                </a:solidFill>
                <a:latin typeface="Arial" panose="020B0604020202020204" pitchFamily="34" charset="0"/>
              </a:defRPr>
            </a:lvl1pPr>
            <a:lvl2pPr marL="742950" indent="-285750">
              <a:spcBef>
                <a:spcPct val="20000"/>
              </a:spcBef>
              <a:buSzPct val="80000"/>
              <a:buFont typeface="Wingdings" panose="05000000000000000000" pitchFamily="2" charset="2"/>
              <a:buChar char="Ø"/>
              <a:defRPr sz="2600">
                <a:solidFill>
                  <a:srgbClr val="000099"/>
                </a:solidFill>
                <a:latin typeface="Arial" panose="020B0604020202020204" pitchFamily="34" charset="0"/>
              </a:defRPr>
            </a:lvl2pPr>
            <a:lvl3pPr marL="1143000" indent="-228600">
              <a:spcBef>
                <a:spcPct val="20000"/>
              </a:spcBef>
              <a:buChar char="•"/>
              <a:defRPr sz="2600">
                <a:solidFill>
                  <a:srgbClr val="000099"/>
                </a:solidFill>
                <a:latin typeface="Times New Roman" panose="02020603050405020304" pitchFamily="18" charset="0"/>
              </a:defRPr>
            </a:lvl3pPr>
            <a:lvl4pPr marL="1600200" indent="-228600">
              <a:spcBef>
                <a:spcPct val="20000"/>
              </a:spcBef>
              <a:buChar char="–"/>
              <a:defRPr sz="2600">
                <a:solidFill>
                  <a:srgbClr val="000099"/>
                </a:solidFill>
                <a:latin typeface="Times New Roman" panose="02020603050405020304" pitchFamily="18" charset="0"/>
              </a:defRPr>
            </a:lvl4pPr>
            <a:lvl5pPr marL="2057400" indent="-228600">
              <a:spcBef>
                <a:spcPct val="20000"/>
              </a:spcBef>
              <a:buChar char="»"/>
              <a:defRPr sz="2600">
                <a:solidFill>
                  <a:srgbClr val="000099"/>
                </a:solidFill>
                <a:latin typeface="Times New Roman" panose="02020603050405020304" pitchFamily="18" charset="0"/>
              </a:defRPr>
            </a:lvl5pPr>
            <a:lvl6pPr marL="2514600" indent="-228600" eaLnBrk="0" fontAlgn="base" hangingPunct="0">
              <a:spcBef>
                <a:spcPct val="20000"/>
              </a:spcBef>
              <a:spcAft>
                <a:spcPct val="0"/>
              </a:spcAft>
              <a:buChar char="»"/>
              <a:defRPr sz="2600">
                <a:solidFill>
                  <a:srgbClr val="000099"/>
                </a:solidFill>
                <a:latin typeface="Times New Roman" panose="02020603050405020304" pitchFamily="18" charset="0"/>
              </a:defRPr>
            </a:lvl6pPr>
            <a:lvl7pPr marL="2971800" indent="-228600" eaLnBrk="0" fontAlgn="base" hangingPunct="0">
              <a:spcBef>
                <a:spcPct val="20000"/>
              </a:spcBef>
              <a:spcAft>
                <a:spcPct val="0"/>
              </a:spcAft>
              <a:buChar char="»"/>
              <a:defRPr sz="2600">
                <a:solidFill>
                  <a:srgbClr val="000099"/>
                </a:solidFill>
                <a:latin typeface="Times New Roman" panose="02020603050405020304" pitchFamily="18" charset="0"/>
              </a:defRPr>
            </a:lvl7pPr>
            <a:lvl8pPr marL="3429000" indent="-228600" eaLnBrk="0" fontAlgn="base" hangingPunct="0">
              <a:spcBef>
                <a:spcPct val="20000"/>
              </a:spcBef>
              <a:spcAft>
                <a:spcPct val="0"/>
              </a:spcAft>
              <a:buChar char="»"/>
              <a:defRPr sz="2600">
                <a:solidFill>
                  <a:srgbClr val="000099"/>
                </a:solidFill>
                <a:latin typeface="Times New Roman" panose="02020603050405020304" pitchFamily="18" charset="0"/>
              </a:defRPr>
            </a:lvl8pPr>
            <a:lvl9pPr marL="3886200" indent="-228600" eaLnBrk="0" fontAlgn="base" hangingPunct="0">
              <a:spcBef>
                <a:spcPct val="20000"/>
              </a:spcBef>
              <a:spcAft>
                <a:spcPct val="0"/>
              </a:spcAft>
              <a:buChar char="»"/>
              <a:defRPr sz="2600">
                <a:solidFill>
                  <a:srgbClr val="000099"/>
                </a:solidFill>
                <a:latin typeface="Times New Roman" panose="02020603050405020304" pitchFamily="18" charset="0"/>
              </a:defRPr>
            </a:lvl9pPr>
          </a:lstStyle>
          <a:p>
            <a:pPr algn="r">
              <a:spcBef>
                <a:spcPct val="0"/>
              </a:spcBef>
              <a:buSzTx/>
              <a:buFontTx/>
              <a:buNone/>
            </a:pPr>
            <a:endParaRPr lang="en-US" sz="3200" b="1"/>
          </a:p>
        </p:txBody>
      </p:sp>
      <p:sp>
        <p:nvSpPr>
          <p:cNvPr id="398339" name="Rectangle 3"/>
          <p:cNvSpPr>
            <a:spLocks noChangeArrowheads="1"/>
          </p:cNvSpPr>
          <p:nvPr/>
        </p:nvSpPr>
        <p:spPr bwMode="auto">
          <a:xfrm>
            <a:off x="3962400" y="1524000"/>
            <a:ext cx="43894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defRPr/>
            </a:pPr>
            <a:endParaRPr lang="en-US" sz="2800"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667000" y="304800"/>
            <a:ext cx="6230938" cy="584200"/>
          </a:xfrm>
          <a:prstGeom prst="rect">
            <a:avLst/>
          </a:prstGeom>
          <a:noFill/>
        </p:spPr>
        <p:txBody>
          <a:bodyPr>
            <a:spAutoFit/>
          </a:bodyPr>
          <a:lstStyle/>
          <a:p>
            <a:pPr algn="r">
              <a:defRPr/>
            </a:pPr>
            <a:r>
              <a:rPr lang="en-US" sz="3200" b="1" dirty="0">
                <a:solidFill>
                  <a:schemeClr val="accent6"/>
                </a:solidFill>
              </a:rPr>
              <a:t>Primary Disaster Triage </a:t>
            </a:r>
          </a:p>
        </p:txBody>
      </p:sp>
      <p:sp>
        <p:nvSpPr>
          <p:cNvPr id="4" name="TextBox 3"/>
          <p:cNvSpPr txBox="1"/>
          <p:nvPr/>
        </p:nvSpPr>
        <p:spPr>
          <a:xfrm>
            <a:off x="819150" y="1143000"/>
            <a:ext cx="7467600" cy="4727575"/>
          </a:xfrm>
          <a:prstGeom prst="rect">
            <a:avLst/>
          </a:prstGeom>
          <a:noFill/>
        </p:spPr>
        <p:txBody>
          <a:bodyPr>
            <a:spAutoFit/>
          </a:bodyPr>
          <a:lstStyle/>
          <a:p>
            <a:pPr marL="457200" indent="-457200" eaLnBrk="1" hangingPunct="1">
              <a:lnSpc>
                <a:spcPct val="90000"/>
              </a:lnSpc>
              <a:spcBef>
                <a:spcPct val="55000"/>
              </a:spcBef>
              <a:buClr>
                <a:schemeClr val="accent6"/>
              </a:buClr>
              <a:buFont typeface="Wingdings" panose="05000000000000000000" pitchFamily="2" charset="2"/>
              <a:buChar char=""/>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Goal: to sort patients based on probable needs for immediate care. Also to recognize futility.</a:t>
            </a:r>
          </a:p>
          <a:p>
            <a:pPr marL="457200" indent="-457200" eaLnBrk="1" hangingPunct="1">
              <a:lnSpc>
                <a:spcPct val="90000"/>
              </a:lnSpc>
              <a:spcBef>
                <a:spcPct val="55000"/>
              </a:spcBef>
              <a:buClr>
                <a:schemeClr val="accent6"/>
              </a:buClr>
              <a:buFont typeface="Wingdings" panose="05000000000000000000" pitchFamily="2" charset="2"/>
              <a:buChar char=""/>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Assumptions:</a:t>
            </a:r>
          </a:p>
          <a:p>
            <a:pPr marL="914400" lvl="1" indent="-457200" eaLnBrk="1" hangingPunct="1">
              <a:lnSpc>
                <a:spcPct val="90000"/>
              </a:lnSpc>
              <a:spcBef>
                <a:spcPct val="55000"/>
              </a:spcBef>
              <a:buClr>
                <a:schemeClr val="accent6"/>
              </a:buClr>
              <a:buFont typeface="Wingdings" panose="05000000000000000000" pitchFamily="2" charset="2"/>
              <a:buChar char=""/>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Medical needs outstrip immediately available resources</a:t>
            </a:r>
          </a:p>
          <a:p>
            <a:pPr marL="914400" lvl="1" indent="-457200" eaLnBrk="1" hangingPunct="1">
              <a:lnSpc>
                <a:spcPct val="90000"/>
              </a:lnSpc>
              <a:spcBef>
                <a:spcPct val="55000"/>
              </a:spcBef>
              <a:buClr>
                <a:schemeClr val="accent6"/>
              </a:buClr>
              <a:buFont typeface="Wingdings" panose="05000000000000000000" pitchFamily="2" charset="2"/>
              <a:buChar char=""/>
              <a:defRP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Additional resources will become available with time</a:t>
            </a:r>
          </a:p>
          <a:p>
            <a:pPr>
              <a:defRPr/>
            </a:pP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ltLang="en-US" dirty="0" smtClean="0"/>
              <a:t>Before You Start</a:t>
            </a:r>
            <a:endParaRPr lang="en-US" altLang="en-US" dirty="0"/>
          </a:p>
        </p:txBody>
      </p:sp>
      <p:sp>
        <p:nvSpPr>
          <p:cNvPr id="362499" name="Rectangle 3"/>
          <p:cNvSpPr>
            <a:spLocks noGrp="1" noChangeArrowheads="1"/>
          </p:cNvSpPr>
          <p:nvPr>
            <p:ph type="body" idx="1"/>
          </p:nvPr>
        </p:nvSpPr>
        <p:spPr>
          <a:xfrm>
            <a:off x="609600" y="1447800"/>
            <a:ext cx="7848600" cy="4038600"/>
          </a:xfrm>
        </p:spPr>
        <p:txBody>
          <a:bodyPr/>
          <a:lstStyle/>
          <a:p>
            <a:pPr>
              <a:lnSpc>
                <a:spcPct val="90000"/>
              </a:lnSpc>
              <a:buClr>
                <a:srgbClr val="000099"/>
              </a:buClr>
              <a:buFont typeface="Wingdings" panose="05000000000000000000" pitchFamily="2" charset="2"/>
              <a:buChar char="w"/>
            </a:pPr>
            <a:r>
              <a:rPr lang="en-US" altLang="en-US" sz="2800" dirty="0" smtClean="0"/>
              <a:t>Check </a:t>
            </a:r>
            <a:r>
              <a:rPr lang="en-US" altLang="en-US" sz="2800" b="1" dirty="0" smtClean="0"/>
              <a:t>Scene Safety</a:t>
            </a:r>
          </a:p>
          <a:p>
            <a:pPr>
              <a:lnSpc>
                <a:spcPct val="90000"/>
              </a:lnSpc>
              <a:buClr>
                <a:srgbClr val="000099"/>
              </a:buClr>
              <a:buFont typeface="Wingdings" panose="05000000000000000000" pitchFamily="2" charset="2"/>
              <a:buChar char="w"/>
            </a:pPr>
            <a:r>
              <a:rPr lang="en-US" altLang="en-US" sz="2800" dirty="0" smtClean="0"/>
              <a:t>Identify approximate number of victims</a:t>
            </a:r>
          </a:p>
          <a:p>
            <a:pPr>
              <a:lnSpc>
                <a:spcPct val="90000"/>
              </a:lnSpc>
              <a:buClr>
                <a:srgbClr val="000099"/>
              </a:buClr>
              <a:buFont typeface="Wingdings" panose="05000000000000000000" pitchFamily="2" charset="2"/>
              <a:buChar char="w"/>
            </a:pPr>
            <a:r>
              <a:rPr lang="en-US" altLang="en-US" sz="2800" dirty="0" smtClean="0"/>
              <a:t>Don </a:t>
            </a:r>
            <a:r>
              <a:rPr lang="en-US" altLang="en-US" sz="2800" b="1" dirty="0" smtClean="0"/>
              <a:t>PPE</a:t>
            </a:r>
            <a:r>
              <a:rPr lang="en-US" altLang="en-US" sz="2800" dirty="0" smtClean="0"/>
              <a:t> before approaching victim</a:t>
            </a:r>
          </a:p>
          <a:p>
            <a:pPr>
              <a:lnSpc>
                <a:spcPct val="90000"/>
              </a:lnSpc>
              <a:buClr>
                <a:srgbClr val="000099"/>
              </a:buClr>
              <a:buFont typeface="Wingdings" panose="05000000000000000000" pitchFamily="2" charset="2"/>
              <a:buChar char="w"/>
            </a:pPr>
            <a:r>
              <a:rPr lang="en-US" altLang="en-US" sz="2800" dirty="0" smtClean="0"/>
              <a:t>Introduce yourself and your qualifications</a:t>
            </a:r>
          </a:p>
          <a:p>
            <a:pPr>
              <a:lnSpc>
                <a:spcPct val="90000"/>
              </a:lnSpc>
              <a:buClr>
                <a:srgbClr val="000099"/>
              </a:buClr>
              <a:buFont typeface="Wingdings" panose="05000000000000000000" pitchFamily="2" charset="2"/>
              <a:buChar char="w"/>
            </a:pPr>
            <a:r>
              <a:rPr lang="en-US" altLang="en-US" sz="2800" dirty="0" smtClean="0"/>
              <a:t>Ask </a:t>
            </a:r>
            <a:r>
              <a:rPr lang="en-US" altLang="en-US" sz="2800" b="1" dirty="0" smtClean="0"/>
              <a:t>PERMISSION</a:t>
            </a:r>
            <a:r>
              <a:rPr lang="en-US" altLang="en-US" sz="2800" dirty="0" smtClean="0"/>
              <a:t> to assess / treat</a:t>
            </a:r>
          </a:p>
          <a:p>
            <a:pPr>
              <a:lnSpc>
                <a:spcPct val="90000"/>
              </a:lnSpc>
              <a:buClr>
                <a:srgbClr val="000099"/>
              </a:buClr>
              <a:buFont typeface="Wingdings" panose="05000000000000000000" pitchFamily="2" charset="2"/>
              <a:buChar char="w"/>
            </a:pPr>
            <a:r>
              <a:rPr lang="en-US" altLang="en-US" sz="2800" dirty="0" smtClean="0"/>
              <a:t>Try </a:t>
            </a:r>
            <a:r>
              <a:rPr lang="en-US" altLang="en-US" sz="2800" dirty="0"/>
              <a:t>to determine </a:t>
            </a:r>
            <a:r>
              <a:rPr lang="en-US" altLang="en-US" sz="2800" b="1" dirty="0"/>
              <a:t>Mechanism of Injury</a:t>
            </a:r>
            <a:r>
              <a:rPr lang="en-US" altLang="en-US" sz="2800" dirty="0"/>
              <a:t> (MOI)</a:t>
            </a:r>
            <a:endParaRPr lang="en-US" altLang="en-US" sz="2800" dirty="0" smtClean="0"/>
          </a:p>
          <a:p>
            <a:pPr>
              <a:lnSpc>
                <a:spcPct val="90000"/>
              </a:lnSpc>
              <a:buClr>
                <a:srgbClr val="000099"/>
              </a:buClr>
              <a:buFont typeface="Wingdings" panose="05000000000000000000" pitchFamily="2" charset="2"/>
              <a:buChar char="w"/>
            </a:pPr>
            <a:r>
              <a:rPr lang="en-US" altLang="en-US" sz="2800" dirty="0"/>
              <a:t>With a conscious patient, </a:t>
            </a:r>
            <a:r>
              <a:rPr lang="en-US" altLang="en-US" sz="2800" dirty="0" smtClean="0"/>
              <a:t>ascertain </a:t>
            </a:r>
            <a:r>
              <a:rPr lang="en-US" altLang="en-US" sz="2800" b="1" dirty="0" smtClean="0"/>
              <a:t>Chief Complaint</a:t>
            </a:r>
          </a:p>
        </p:txBody>
      </p:sp>
      <p:sp>
        <p:nvSpPr>
          <p:cNvPr id="362500" name="Text Box 4"/>
          <p:cNvSpPr txBox="1">
            <a:spLocks noChangeArrowheads="1"/>
          </p:cNvSpPr>
          <p:nvPr/>
        </p:nvSpPr>
        <p:spPr bwMode="auto">
          <a:xfrm>
            <a:off x="1143000" y="56388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i="1" dirty="0"/>
              <a:t>Victim has the right to refuse treatment</a:t>
            </a:r>
          </a:p>
        </p:txBody>
      </p:sp>
    </p:spTree>
    <p:extLst>
      <p:ext uri="{BB962C8B-B14F-4D97-AF65-F5344CB8AC3E}">
        <p14:creationId xmlns:p14="http://schemas.microsoft.com/office/powerpoint/2010/main" val="65747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47800" y="304800"/>
            <a:ext cx="7467600" cy="685800"/>
          </a:xfrm>
        </p:spPr>
        <p:txBody>
          <a:bodyPr/>
          <a:lstStyle/>
          <a:p>
            <a:r>
              <a:rPr lang="en-US" smtClean="0"/>
              <a:t>Triage Steps</a:t>
            </a:r>
          </a:p>
        </p:txBody>
      </p:sp>
      <p:sp>
        <p:nvSpPr>
          <p:cNvPr id="22531" name="Rectangle 3"/>
          <p:cNvSpPr>
            <a:spLocks noGrp="1" noChangeArrowheads="1"/>
          </p:cNvSpPr>
          <p:nvPr>
            <p:ph type="body" idx="1"/>
          </p:nvPr>
        </p:nvSpPr>
        <p:spPr>
          <a:xfrm>
            <a:off x="1143000" y="1295400"/>
            <a:ext cx="6934200" cy="3581400"/>
          </a:xfrm>
        </p:spPr>
        <p:txBody>
          <a:bodyPr/>
          <a:lstStyle/>
          <a:p>
            <a:pPr marL="533400" indent="-533400">
              <a:spcBef>
                <a:spcPct val="35000"/>
              </a:spcBef>
              <a:buClr>
                <a:schemeClr val="accent2"/>
              </a:buClr>
              <a:buFont typeface="Wingdings" panose="05000000000000000000" pitchFamily="2" charset="2"/>
              <a:buAutoNum type="arabicPeriod"/>
            </a:pPr>
            <a:r>
              <a:rPr lang="en-US" sz="2600" smtClean="0">
                <a:solidFill>
                  <a:schemeClr val="accent2"/>
                </a:solidFill>
              </a:rPr>
              <a:t>Size-up</a:t>
            </a:r>
          </a:p>
          <a:p>
            <a:pPr marL="533400" indent="-533400">
              <a:spcBef>
                <a:spcPct val="35000"/>
              </a:spcBef>
              <a:buClr>
                <a:schemeClr val="accent2"/>
              </a:buClr>
              <a:buFont typeface="Wingdings" panose="05000000000000000000" pitchFamily="2" charset="2"/>
              <a:buAutoNum type="arabicPeriod"/>
            </a:pPr>
            <a:r>
              <a:rPr lang="en-US" sz="2600" smtClean="0">
                <a:solidFill>
                  <a:schemeClr val="accent2"/>
                </a:solidFill>
              </a:rPr>
              <a:t>Conduct voice triage</a:t>
            </a:r>
          </a:p>
          <a:p>
            <a:pPr marL="533400" indent="-533400">
              <a:spcBef>
                <a:spcPct val="35000"/>
              </a:spcBef>
              <a:buClr>
                <a:schemeClr val="accent2"/>
              </a:buClr>
              <a:buFont typeface="Wingdings" panose="05000000000000000000" pitchFamily="2" charset="2"/>
              <a:buAutoNum type="arabicPeriod"/>
            </a:pPr>
            <a:r>
              <a:rPr lang="en-US" sz="2600" smtClean="0">
                <a:solidFill>
                  <a:schemeClr val="accent2"/>
                </a:solidFill>
              </a:rPr>
              <a:t>Follow a systematic route</a:t>
            </a:r>
          </a:p>
          <a:p>
            <a:pPr marL="533400" indent="-533400">
              <a:spcBef>
                <a:spcPct val="35000"/>
              </a:spcBef>
              <a:buClr>
                <a:schemeClr val="accent2"/>
              </a:buClr>
              <a:buFont typeface="Wingdings" panose="05000000000000000000" pitchFamily="2" charset="2"/>
              <a:buAutoNum type="arabicPeriod"/>
            </a:pPr>
            <a:r>
              <a:rPr lang="en-US" sz="2600" smtClean="0">
                <a:solidFill>
                  <a:schemeClr val="accent2"/>
                </a:solidFill>
              </a:rPr>
              <a:t>Start where you stand</a:t>
            </a:r>
          </a:p>
          <a:p>
            <a:pPr marL="533400" indent="-533400">
              <a:spcBef>
                <a:spcPct val="35000"/>
              </a:spcBef>
              <a:buClr>
                <a:schemeClr val="accent2"/>
              </a:buClr>
              <a:buFont typeface="Wingdings" panose="05000000000000000000" pitchFamily="2" charset="2"/>
              <a:buAutoNum type="arabicPeriod"/>
            </a:pPr>
            <a:r>
              <a:rPr lang="en-US" sz="2600" smtClean="0">
                <a:solidFill>
                  <a:schemeClr val="accent2"/>
                </a:solidFill>
              </a:rPr>
              <a:t>Evaluate each victim and tag them</a:t>
            </a:r>
          </a:p>
          <a:p>
            <a:pPr marL="533400" indent="-533400">
              <a:spcBef>
                <a:spcPct val="35000"/>
              </a:spcBef>
              <a:buClr>
                <a:schemeClr val="accent2"/>
              </a:buClr>
              <a:buFont typeface="Wingdings" panose="05000000000000000000" pitchFamily="2" charset="2"/>
              <a:buAutoNum type="arabicPeriod"/>
            </a:pPr>
            <a:r>
              <a:rPr lang="en-US" sz="2600" smtClean="0">
                <a:solidFill>
                  <a:schemeClr val="accent2"/>
                </a:solidFill>
              </a:rPr>
              <a:t>Document Triage results</a:t>
            </a:r>
          </a:p>
        </p:txBody>
      </p:sp>
      <p:sp>
        <p:nvSpPr>
          <p:cNvPr id="22532" name="Text Box 4"/>
          <p:cNvSpPr txBox="1">
            <a:spLocks noChangeArrowheads="1"/>
          </p:cNvSpPr>
          <p:nvPr/>
        </p:nvSpPr>
        <p:spPr bwMode="auto">
          <a:xfrm>
            <a:off x="152400" y="4876800"/>
            <a:ext cx="876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Clr>
                <a:schemeClr val="tx2"/>
              </a:buClr>
              <a:buChar char="•"/>
              <a:defRPr sz="2800">
                <a:solidFill>
                  <a:srgbClr val="000099"/>
                </a:solidFill>
                <a:latin typeface="Arial" panose="020B0604020202020204" pitchFamily="34" charset="0"/>
              </a:defRPr>
            </a:lvl2pPr>
            <a:lvl3pPr marL="1143000" indent="-228600">
              <a:spcBef>
                <a:spcPct val="20000"/>
              </a:spcBef>
              <a:buClr>
                <a:schemeClr val="tx2"/>
              </a:buClr>
              <a:buChar char="o"/>
              <a:defRPr sz="2600">
                <a:solidFill>
                  <a:srgbClr val="000099"/>
                </a:solidFill>
                <a:latin typeface="Arial" panose="020B0604020202020204" pitchFamily="34" charset="0"/>
              </a:defRPr>
            </a:lvl3pPr>
            <a:lvl4pPr marL="1600200" indent="-228600">
              <a:spcBef>
                <a:spcPct val="20000"/>
              </a:spcBef>
              <a:buClr>
                <a:schemeClr val="tx2"/>
              </a:buClr>
              <a:buChar char="–"/>
              <a:defRPr sz="2600">
                <a:solidFill>
                  <a:srgbClr val="000099"/>
                </a:solidFill>
                <a:latin typeface="Arial" panose="020B0604020202020204" pitchFamily="34" charset="0"/>
              </a:defRPr>
            </a:lvl4pPr>
            <a:lvl5pPr marL="2057400" indent="-228600">
              <a:spcBef>
                <a:spcPct val="20000"/>
              </a:spcBef>
              <a:buClr>
                <a:schemeClr val="tx2"/>
              </a:buClr>
              <a:buChar char="»"/>
              <a:defRPr sz="26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600">
                <a:solidFill>
                  <a:srgbClr val="000099"/>
                </a:solidFill>
                <a:latin typeface="Arial" panose="020B0604020202020204" pitchFamily="34" charset="0"/>
              </a:defRPr>
            </a:lvl9pPr>
          </a:lstStyle>
          <a:p>
            <a:pPr algn="ctr">
              <a:spcBef>
                <a:spcPct val="50000"/>
              </a:spcBef>
              <a:buClrTx/>
              <a:buFontTx/>
              <a:buNone/>
            </a:pPr>
            <a:r>
              <a:rPr lang="en-US" sz="2600" b="1" i="1" dirty="0">
                <a:solidFill>
                  <a:srgbClr val="CC3300"/>
                </a:solidFill>
              </a:rPr>
              <a:t>“</a:t>
            </a:r>
            <a:r>
              <a:rPr lang="en-US" sz="2600" b="1" i="1" dirty="0" err="1">
                <a:solidFill>
                  <a:srgbClr val="CC3300"/>
                </a:solidFill>
              </a:rPr>
              <a:t>Immediates</a:t>
            </a:r>
            <a:r>
              <a:rPr lang="en-US" sz="2600" b="1" i="1" dirty="0" smtClean="0">
                <a:solidFill>
                  <a:srgbClr val="CC3300"/>
                </a:solidFill>
              </a:rPr>
              <a:t>”…</a:t>
            </a:r>
            <a:r>
              <a:rPr lang="en-US" sz="2600" b="1" i="1" dirty="0">
                <a:solidFill>
                  <a:schemeClr val="tx1"/>
                </a:solidFill>
              </a:rPr>
              <a:t> bleeding, airway, </a:t>
            </a:r>
            <a:r>
              <a:rPr lang="en-US" sz="2600" b="1" i="1" dirty="0" smtClean="0">
                <a:solidFill>
                  <a:schemeClr val="tx1"/>
                </a:solidFill>
              </a:rPr>
              <a:t>recovery </a:t>
            </a:r>
            <a:r>
              <a:rPr lang="en-US" sz="2600" b="1" i="1" dirty="0">
                <a:solidFill>
                  <a:schemeClr val="tx1"/>
                </a:solidFill>
              </a:rPr>
              <a:t>position</a:t>
            </a:r>
          </a:p>
        </p:txBody>
      </p:sp>
      <p:sp>
        <p:nvSpPr>
          <p:cNvPr id="22533" name="Text Box 5"/>
          <p:cNvSpPr txBox="1">
            <a:spLocks noChangeArrowheads="1"/>
          </p:cNvSpPr>
          <p:nvPr/>
        </p:nvSpPr>
        <p:spPr bwMode="auto">
          <a:xfrm>
            <a:off x="457200" y="5410200"/>
            <a:ext cx="82296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lgn="ctr">
              <a:spcBef>
                <a:spcPct val="35000"/>
              </a:spcBef>
              <a:buClr>
                <a:schemeClr val="tx2"/>
              </a:buClr>
              <a:buFont typeface="Wingdings" panose="05000000000000000000" pitchFamily="2" charset="2"/>
              <a:buNone/>
            </a:pPr>
            <a:r>
              <a:rPr lang="en-US" sz="2600">
                <a:solidFill>
                  <a:srgbClr val="000099"/>
                </a:solidFill>
              </a:rPr>
              <a:t>Transfer </a:t>
            </a:r>
            <a:r>
              <a:rPr lang="en-US" sz="2600" b="1" i="1">
                <a:solidFill>
                  <a:srgbClr val="CC3300"/>
                </a:solidFill>
              </a:rPr>
              <a:t>“Immediates”</a:t>
            </a:r>
            <a:r>
              <a:rPr lang="en-US" sz="2600">
                <a:solidFill>
                  <a:srgbClr val="000099"/>
                </a:solidFill>
              </a:rPr>
              <a:t> to medical group immediately!</a:t>
            </a:r>
          </a:p>
          <a:p>
            <a:endParaRPr lang="en-US" sz="26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smtClean="0"/>
              <a:t>CERT Size-up </a:t>
            </a:r>
          </a:p>
        </p:txBody>
      </p:sp>
      <p:sp>
        <p:nvSpPr>
          <p:cNvPr id="24579" name="Rectangle 3"/>
          <p:cNvSpPr>
            <a:spLocks noGrp="1" noChangeArrowheads="1"/>
          </p:cNvSpPr>
          <p:nvPr>
            <p:ph type="body" sz="half" idx="1"/>
          </p:nvPr>
        </p:nvSpPr>
        <p:spPr/>
        <p:txBody>
          <a:bodyPr/>
          <a:lstStyle/>
          <a:p>
            <a:pPr marL="495300" indent="-495300" eaLnBrk="1" hangingPunct="1">
              <a:buFont typeface="Arial" panose="020B0604020202020204" pitchFamily="34" charset="0"/>
              <a:buAutoNum type="arabicPeriod"/>
            </a:pPr>
            <a:r>
              <a:rPr lang="en-US" sz="2200" smtClean="0">
                <a:solidFill>
                  <a:schemeClr val="accent2"/>
                </a:solidFill>
              </a:rPr>
              <a:t>Gather Facts</a:t>
            </a:r>
          </a:p>
          <a:p>
            <a:pPr marL="495300" indent="-495300" eaLnBrk="1" hangingPunct="1">
              <a:buFontTx/>
              <a:buAutoNum type="arabicPeriod"/>
            </a:pPr>
            <a:r>
              <a:rPr lang="en-US" sz="2200" smtClean="0">
                <a:solidFill>
                  <a:schemeClr val="accent2"/>
                </a:solidFill>
              </a:rPr>
              <a:t>Assess Damage</a:t>
            </a:r>
          </a:p>
          <a:p>
            <a:pPr marL="495300" indent="-495300" eaLnBrk="1" hangingPunct="1">
              <a:buFontTx/>
              <a:buAutoNum type="arabicPeriod"/>
            </a:pPr>
            <a:r>
              <a:rPr lang="en-US" sz="2200" smtClean="0">
                <a:solidFill>
                  <a:schemeClr val="accent2"/>
                </a:solidFill>
              </a:rPr>
              <a:t>Consider Probabilities</a:t>
            </a:r>
          </a:p>
          <a:p>
            <a:pPr marL="495300" indent="-495300" eaLnBrk="1" hangingPunct="1">
              <a:buFontTx/>
              <a:buAutoNum type="arabicPeriod"/>
            </a:pPr>
            <a:r>
              <a:rPr lang="en-US" sz="2200" smtClean="0">
                <a:solidFill>
                  <a:schemeClr val="accent2"/>
                </a:solidFill>
              </a:rPr>
              <a:t>Assess Your Situation</a:t>
            </a:r>
          </a:p>
          <a:p>
            <a:pPr marL="495300" indent="-495300" eaLnBrk="1" hangingPunct="1">
              <a:buFontTx/>
              <a:buAutoNum type="arabicPeriod"/>
            </a:pPr>
            <a:r>
              <a:rPr lang="en-US" sz="2200" smtClean="0">
                <a:solidFill>
                  <a:schemeClr val="accent2"/>
                </a:solidFill>
              </a:rPr>
              <a:t>Establish Priorities</a:t>
            </a:r>
          </a:p>
          <a:p>
            <a:pPr marL="495300" indent="-495300" eaLnBrk="1" hangingPunct="1">
              <a:buFontTx/>
              <a:buAutoNum type="arabicPeriod"/>
            </a:pPr>
            <a:r>
              <a:rPr lang="en-US" sz="2200" smtClean="0">
                <a:solidFill>
                  <a:schemeClr val="accent2"/>
                </a:solidFill>
              </a:rPr>
              <a:t>Make Decisions</a:t>
            </a:r>
          </a:p>
          <a:p>
            <a:pPr marL="495300" indent="-495300" eaLnBrk="1" hangingPunct="1">
              <a:buFontTx/>
              <a:buAutoNum type="arabicPeriod"/>
            </a:pPr>
            <a:r>
              <a:rPr lang="en-US" sz="2200" smtClean="0">
                <a:solidFill>
                  <a:schemeClr val="accent2"/>
                </a:solidFill>
              </a:rPr>
              <a:t>Develop Plan of Action</a:t>
            </a:r>
          </a:p>
          <a:p>
            <a:pPr marL="495300" indent="-495300" eaLnBrk="1" hangingPunct="1">
              <a:buFontTx/>
              <a:buAutoNum type="arabicPeriod"/>
            </a:pPr>
            <a:r>
              <a:rPr lang="en-US" sz="2200" smtClean="0">
                <a:solidFill>
                  <a:schemeClr val="accent2"/>
                </a:solidFill>
              </a:rPr>
              <a:t>Take Action</a:t>
            </a:r>
          </a:p>
          <a:p>
            <a:pPr marL="495300" indent="-495300" eaLnBrk="1" hangingPunct="1">
              <a:buFontTx/>
              <a:buAutoNum type="arabicPeriod"/>
            </a:pPr>
            <a:r>
              <a:rPr lang="en-US" sz="2200" smtClean="0">
                <a:solidFill>
                  <a:schemeClr val="accent2"/>
                </a:solidFill>
              </a:rPr>
              <a:t>Evaluate Progress</a:t>
            </a:r>
          </a:p>
        </p:txBody>
      </p:sp>
      <p:pic>
        <p:nvPicPr>
          <p:cNvPr id="24580"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1600200"/>
            <a:ext cx="4419600" cy="4114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21157</TotalTime>
  <Words>2773</Words>
  <Application>Microsoft Office PowerPoint</Application>
  <PresentationFormat>On-screen Show (4:3)</PresentationFormat>
  <Paragraphs>520</Paragraphs>
  <Slides>48</Slides>
  <Notes>46</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Arial Black</vt:lpstr>
      <vt:lpstr>Palatino</vt:lpstr>
      <vt:lpstr>Tahoma</vt:lpstr>
      <vt:lpstr>Times New Roman</vt:lpstr>
      <vt:lpstr>Univers</vt:lpstr>
      <vt:lpstr>Wingdings</vt:lpstr>
      <vt:lpstr>ZapfHumnst Ult BT</vt:lpstr>
      <vt:lpstr>Blank Presentation</vt:lpstr>
      <vt:lpstr>2_Blank Presentation</vt:lpstr>
      <vt:lpstr>1_Blank Presentation</vt:lpstr>
      <vt:lpstr>Lamorinda CERT Triage For All Ages</vt:lpstr>
      <vt:lpstr>PowerPoint Presentation</vt:lpstr>
      <vt:lpstr>PowerPoint Presentation</vt:lpstr>
      <vt:lpstr>PowerPoint Presentation</vt:lpstr>
      <vt:lpstr>PowerPoint Presentation</vt:lpstr>
      <vt:lpstr>PowerPoint Presentation</vt:lpstr>
      <vt:lpstr>Before You Start</vt:lpstr>
      <vt:lpstr>Triage Steps</vt:lpstr>
      <vt:lpstr>CERT Size-up </vt:lpstr>
      <vt:lpstr>PowerPoint Presentation</vt:lpstr>
      <vt:lpstr>START Victim Assessment Order</vt:lpstr>
      <vt:lpstr>Patient Assessment…RPM</vt:lpstr>
      <vt:lpstr>RPM Mnemonic</vt:lpstr>
      <vt:lpstr>RPM…Respirations</vt:lpstr>
      <vt:lpstr>Agonal Respirations</vt:lpstr>
      <vt:lpstr>RPM…Respirations</vt:lpstr>
      <vt:lpstr>RPM…Perfusion…Blanch Test</vt:lpstr>
      <vt:lpstr>RPM…Pediatric Pulse</vt:lpstr>
      <vt:lpstr>RPM…Mental Status</vt:lpstr>
      <vt:lpstr>RPM…Mental Status</vt:lpstr>
      <vt:lpstr>RPM…Mental Status</vt:lpstr>
      <vt:lpstr>START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JumpSTART Algorithm</vt:lpstr>
      <vt:lpstr>Combined START /JumpSTART Algorithm</vt:lpstr>
      <vt:lpstr>PowerPoint Presentation</vt:lpstr>
      <vt:lpstr>PowerPoint Presentation</vt:lpstr>
      <vt:lpstr>Head-to-Toe Assessment</vt:lpstr>
      <vt:lpstr>PowerPoint Presentation</vt:lpstr>
      <vt:lpstr>PowerPoint Presentation</vt:lpstr>
      <vt:lpstr>PowerPoint Presentation</vt:lpstr>
    </vt:vector>
  </TitlesOfParts>
  <Company>Lamorinda CERT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Triage For All Ages</dc:title>
  <dc:subject>Emergency Medical Operations Part 1</dc:subject>
  <dc:creator>Duncan Seibert</dc:creator>
  <cp:lastModifiedBy>Duncan Seibert</cp:lastModifiedBy>
  <cp:revision>496</cp:revision>
  <cp:lastPrinted>2017-09-09T19:21:40Z</cp:lastPrinted>
  <dcterms:created xsi:type="dcterms:W3CDTF">2001-11-01T17:44:42Z</dcterms:created>
  <dcterms:modified xsi:type="dcterms:W3CDTF">2017-09-11T13:51:43Z</dcterms:modified>
</cp:coreProperties>
</file>